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3.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4.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9"/>
  </p:notesMasterIdLst>
  <p:sldIdLst>
    <p:sldId id="259" r:id="rId5"/>
    <p:sldId id="260" r:id="rId6"/>
    <p:sldId id="262" r:id="rId7"/>
    <p:sldId id="263" r:id="rId8"/>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A88EF76-544A-43B1-9E64-05E12F78358F}">
          <p14:sldIdLst>
            <p14:sldId id="259"/>
            <p14:sldId id="260"/>
            <p14:sldId id="262"/>
            <p14:sldId id="26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C882"/>
    <a:srgbClr val="FFFFFF"/>
    <a:srgbClr val="00695F"/>
    <a:srgbClr val="F2F2F2"/>
    <a:srgbClr val="FCF7ED"/>
    <a:srgbClr val="888888"/>
    <a:srgbClr val="CCCCCC"/>
    <a:srgbClr val="E4D6F8"/>
    <a:srgbClr val="DDE4F8"/>
    <a:srgbClr val="ADEB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9CF8A4-3D00-406D-9324-38B3063C3D64}" v="31" dt="2025-07-03T12:25:15.09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85779" autoAdjust="0"/>
  </p:normalViewPr>
  <p:slideViewPr>
    <p:cSldViewPr snapToGrid="0">
      <p:cViewPr varScale="1">
        <p:scale>
          <a:sx n="95" d="100"/>
          <a:sy n="95" d="100"/>
        </p:scale>
        <p:origin x="96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édérique Arnheim" userId="8ae9430a-5f29-4d07-bbf8-c24f2e7b40ec" providerId="ADAL" clId="{FD9CF8A4-3D00-406D-9324-38B3063C3D64}"/>
    <pc:docChg chg="custSel modSld">
      <pc:chgData name="Frédérique Arnheim" userId="8ae9430a-5f29-4d07-bbf8-c24f2e7b40ec" providerId="ADAL" clId="{FD9CF8A4-3D00-406D-9324-38B3063C3D64}" dt="2025-07-03T12:29:07.433" v="575" actId="27918"/>
      <pc:docMkLst>
        <pc:docMk/>
      </pc:docMkLst>
      <pc:sldChg chg="addSp delSp modSp mod">
        <pc:chgData name="Frédérique Arnheim" userId="8ae9430a-5f29-4d07-bbf8-c24f2e7b40ec" providerId="ADAL" clId="{FD9CF8A4-3D00-406D-9324-38B3063C3D64}" dt="2025-07-02T11:31:31.214" v="313" actId="20577"/>
        <pc:sldMkLst>
          <pc:docMk/>
          <pc:sldMk cId="1319669463" sldId="259"/>
        </pc:sldMkLst>
        <pc:spChg chg="mod">
          <ac:chgData name="Frédérique Arnheim" userId="8ae9430a-5f29-4d07-bbf8-c24f2e7b40ec" providerId="ADAL" clId="{FD9CF8A4-3D00-406D-9324-38B3063C3D64}" dt="2025-07-02T11:31:31.214" v="313" actId="20577"/>
          <ac:spMkLst>
            <pc:docMk/>
            <pc:sldMk cId="1319669463" sldId="259"/>
            <ac:spMk id="4" creationId="{12802ED1-DC8F-A186-7523-732C2923DEA6}"/>
          </ac:spMkLst>
        </pc:spChg>
        <pc:spChg chg="mod">
          <ac:chgData name="Frédérique Arnheim" userId="8ae9430a-5f29-4d07-bbf8-c24f2e7b40ec" providerId="ADAL" clId="{FD9CF8A4-3D00-406D-9324-38B3063C3D64}" dt="2025-07-02T08:23:35.345" v="3" actId="20577"/>
          <ac:spMkLst>
            <pc:docMk/>
            <pc:sldMk cId="1319669463" sldId="259"/>
            <ac:spMk id="10" creationId="{56139649-FE18-04E1-BFE4-839827D58FC9}"/>
          </ac:spMkLst>
        </pc:spChg>
        <pc:spChg chg="mod">
          <ac:chgData name="Frédérique Arnheim" userId="8ae9430a-5f29-4d07-bbf8-c24f2e7b40ec" providerId="ADAL" clId="{FD9CF8A4-3D00-406D-9324-38B3063C3D64}" dt="2025-07-02T08:24:36.521" v="12" actId="20577"/>
          <ac:spMkLst>
            <pc:docMk/>
            <pc:sldMk cId="1319669463" sldId="259"/>
            <ac:spMk id="12" creationId="{12F60DCB-CF88-13F0-46DD-886BCAC40346}"/>
          </ac:spMkLst>
        </pc:spChg>
        <pc:graphicFrameChg chg="del">
          <ac:chgData name="Frédérique Arnheim" userId="8ae9430a-5f29-4d07-bbf8-c24f2e7b40ec" providerId="ADAL" clId="{FD9CF8A4-3D00-406D-9324-38B3063C3D64}" dt="2025-07-02T08:38:22.643" v="122" actId="478"/>
          <ac:graphicFrameMkLst>
            <pc:docMk/>
            <pc:sldMk cId="1319669463" sldId="259"/>
            <ac:graphicFrameMk id="3" creationId="{2D1E5E18-E300-48AF-B063-7FDD7BB9C123}"/>
          </ac:graphicFrameMkLst>
        </pc:graphicFrameChg>
        <pc:graphicFrameChg chg="add mod">
          <ac:chgData name="Frédérique Arnheim" userId="8ae9430a-5f29-4d07-bbf8-c24f2e7b40ec" providerId="ADAL" clId="{FD9CF8A4-3D00-406D-9324-38B3063C3D64}" dt="2025-07-02T08:36:14.241" v="109"/>
          <ac:graphicFrameMkLst>
            <pc:docMk/>
            <pc:sldMk cId="1319669463" sldId="259"/>
            <ac:graphicFrameMk id="8" creationId="{6C444E1A-675E-84D7-456F-EA861ED1CE81}"/>
          </ac:graphicFrameMkLst>
        </pc:graphicFrameChg>
        <pc:graphicFrameChg chg="add mod modGraphic">
          <ac:chgData name="Frédérique Arnheim" userId="8ae9430a-5f29-4d07-bbf8-c24f2e7b40ec" providerId="ADAL" clId="{FD9CF8A4-3D00-406D-9324-38B3063C3D64}" dt="2025-07-02T08:36:47.940" v="121" actId="14100"/>
          <ac:graphicFrameMkLst>
            <pc:docMk/>
            <pc:sldMk cId="1319669463" sldId="259"/>
            <ac:graphicFrameMk id="9" creationId="{5D90A915-C839-6B1A-E102-1CC776940372}"/>
          </ac:graphicFrameMkLst>
        </pc:graphicFrameChg>
        <pc:graphicFrameChg chg="del">
          <ac:chgData name="Frédérique Arnheim" userId="8ae9430a-5f29-4d07-bbf8-c24f2e7b40ec" providerId="ADAL" clId="{FD9CF8A4-3D00-406D-9324-38B3063C3D64}" dt="2025-07-02T08:36:13.490" v="108" actId="478"/>
          <ac:graphicFrameMkLst>
            <pc:docMk/>
            <pc:sldMk cId="1319669463" sldId="259"/>
            <ac:graphicFrameMk id="14" creationId="{7F8FBE92-CEE7-54A0-97AC-D37C34D171F8}"/>
          </ac:graphicFrameMkLst>
        </pc:graphicFrameChg>
        <pc:graphicFrameChg chg="add mod">
          <ac:chgData name="Frédérique Arnheim" userId="8ae9430a-5f29-4d07-bbf8-c24f2e7b40ec" providerId="ADAL" clId="{FD9CF8A4-3D00-406D-9324-38B3063C3D64}" dt="2025-07-02T08:39:20.061" v="154" actId="1036"/>
          <ac:graphicFrameMkLst>
            <pc:docMk/>
            <pc:sldMk cId="1319669463" sldId="259"/>
            <ac:graphicFrameMk id="17" creationId="{2D1E5E18-E300-48AF-B063-7FDD7BB9C123}"/>
          </ac:graphicFrameMkLst>
        </pc:graphicFrameChg>
      </pc:sldChg>
      <pc:sldChg chg="modSp mod">
        <pc:chgData name="Frédérique Arnheim" userId="8ae9430a-5f29-4d07-bbf8-c24f2e7b40ec" providerId="ADAL" clId="{FD9CF8A4-3D00-406D-9324-38B3063C3D64}" dt="2025-07-03T12:29:07.433" v="575" actId="27918"/>
        <pc:sldMkLst>
          <pc:docMk/>
          <pc:sldMk cId="2837033816" sldId="260"/>
        </pc:sldMkLst>
        <pc:graphicFrameChg chg="modGraphic">
          <ac:chgData name="Frédérique Arnheim" userId="8ae9430a-5f29-4d07-bbf8-c24f2e7b40ec" providerId="ADAL" clId="{FD9CF8A4-3D00-406D-9324-38B3063C3D64}" dt="2025-07-02T11:25:50.218" v="199" actId="20577"/>
          <ac:graphicFrameMkLst>
            <pc:docMk/>
            <pc:sldMk cId="2837033816" sldId="260"/>
            <ac:graphicFrameMk id="2" creationId="{9D873EBC-53A5-38DF-7361-6EE62D9058A1}"/>
          </ac:graphicFrameMkLst>
        </pc:graphicFrameChg>
        <pc:graphicFrameChg chg="mod modGraphic">
          <ac:chgData name="Frédérique Arnheim" userId="8ae9430a-5f29-4d07-bbf8-c24f2e7b40ec" providerId="ADAL" clId="{FD9CF8A4-3D00-406D-9324-38B3063C3D64}" dt="2025-07-02T08:26:26.249" v="45" actId="2711"/>
          <ac:graphicFrameMkLst>
            <pc:docMk/>
            <pc:sldMk cId="2837033816" sldId="260"/>
            <ac:graphicFrameMk id="10" creationId="{DB4FF972-FEAB-98AC-E8CE-363F85A03D96}"/>
          </ac:graphicFrameMkLst>
        </pc:graphicFrameChg>
        <pc:graphicFrameChg chg="mod modGraphic">
          <ac:chgData name="Frédérique Arnheim" userId="8ae9430a-5f29-4d07-bbf8-c24f2e7b40ec" providerId="ADAL" clId="{FD9CF8A4-3D00-406D-9324-38B3063C3D64}" dt="2025-07-02T08:30:01.658" v="86" actId="2711"/>
          <ac:graphicFrameMkLst>
            <pc:docMk/>
            <pc:sldMk cId="2837033816" sldId="260"/>
            <ac:graphicFrameMk id="11" creationId="{C78774CE-303F-9961-D297-04E2358269B8}"/>
          </ac:graphicFrameMkLst>
        </pc:graphicFrameChg>
        <pc:graphicFrameChg chg="modGraphic">
          <ac:chgData name="Frédérique Arnheim" userId="8ae9430a-5f29-4d07-bbf8-c24f2e7b40ec" providerId="ADAL" clId="{FD9CF8A4-3D00-406D-9324-38B3063C3D64}" dt="2025-07-02T08:30:53.015" v="95" actId="20577"/>
          <ac:graphicFrameMkLst>
            <pc:docMk/>
            <pc:sldMk cId="2837033816" sldId="260"/>
            <ac:graphicFrameMk id="13" creationId="{1ED252D1-7E20-C361-8E57-7898E6ACC499}"/>
          </ac:graphicFrameMkLst>
        </pc:graphicFrameChg>
      </pc:sldChg>
      <pc:sldChg chg="addSp delSp modSp mod">
        <pc:chgData name="Frédérique Arnheim" userId="8ae9430a-5f29-4d07-bbf8-c24f2e7b40ec" providerId="ADAL" clId="{FD9CF8A4-3D00-406D-9324-38B3063C3D64}" dt="2025-07-02T11:34:26.545" v="432" actId="20577"/>
        <pc:sldMkLst>
          <pc:docMk/>
          <pc:sldMk cId="1286795476" sldId="262"/>
        </pc:sldMkLst>
        <pc:spChg chg="mod">
          <ac:chgData name="Frédérique Arnheim" userId="8ae9430a-5f29-4d07-bbf8-c24f2e7b40ec" providerId="ADAL" clId="{FD9CF8A4-3D00-406D-9324-38B3063C3D64}" dt="2025-07-02T11:34:26.545" v="432" actId="20577"/>
          <ac:spMkLst>
            <pc:docMk/>
            <pc:sldMk cId="1286795476" sldId="262"/>
            <ac:spMk id="4" creationId="{12802ED1-DC8F-A186-7523-732C2923DEA6}"/>
          </ac:spMkLst>
        </pc:spChg>
        <pc:spChg chg="mod">
          <ac:chgData name="Frédérique Arnheim" userId="8ae9430a-5f29-4d07-bbf8-c24f2e7b40ec" providerId="ADAL" clId="{FD9CF8A4-3D00-406D-9324-38B3063C3D64}" dt="2025-07-02T08:23:42.206" v="7" actId="20577"/>
          <ac:spMkLst>
            <pc:docMk/>
            <pc:sldMk cId="1286795476" sldId="262"/>
            <ac:spMk id="10" creationId="{56139649-FE18-04E1-BFE4-839827D58FC9}"/>
          </ac:spMkLst>
        </pc:spChg>
        <pc:spChg chg="mod">
          <ac:chgData name="Frédérique Arnheim" userId="8ae9430a-5f29-4d07-bbf8-c24f2e7b40ec" providerId="ADAL" clId="{FD9CF8A4-3D00-406D-9324-38B3063C3D64}" dt="2025-07-02T08:24:16.780" v="9" actId="20577"/>
          <ac:spMkLst>
            <pc:docMk/>
            <pc:sldMk cId="1286795476" sldId="262"/>
            <ac:spMk id="12" creationId="{12F60DCB-CF88-13F0-46DD-886BCAC40346}"/>
          </ac:spMkLst>
        </pc:spChg>
        <pc:graphicFrameChg chg="add mod">
          <ac:chgData name="Frédérique Arnheim" userId="8ae9430a-5f29-4d07-bbf8-c24f2e7b40ec" providerId="ADAL" clId="{FD9CF8A4-3D00-406D-9324-38B3063C3D64}" dt="2025-07-02T08:45:46.230" v="162" actId="1076"/>
          <ac:graphicFrameMkLst>
            <pc:docMk/>
            <pc:sldMk cId="1286795476" sldId="262"/>
            <ac:graphicFrameMk id="15" creationId="{29856F6C-42DD-4839-9653-5139E1C95214}"/>
          </ac:graphicFrameMkLst>
        </pc:graphicFrameChg>
        <pc:graphicFrameChg chg="del">
          <ac:chgData name="Frédérique Arnheim" userId="8ae9430a-5f29-4d07-bbf8-c24f2e7b40ec" providerId="ADAL" clId="{FD9CF8A4-3D00-406D-9324-38B3063C3D64}" dt="2025-07-02T08:40:37.349" v="155" actId="478"/>
          <ac:graphicFrameMkLst>
            <pc:docMk/>
            <pc:sldMk cId="1286795476" sldId="262"/>
            <ac:graphicFrameMk id="17" creationId="{29856F6C-42DD-4839-9653-5139E1C95214}"/>
          </ac:graphicFrameMkLst>
        </pc:graphicFrameChg>
        <pc:graphicFrameChg chg="del">
          <ac:chgData name="Frédérique Arnheim" userId="8ae9430a-5f29-4d07-bbf8-c24f2e7b40ec" providerId="ADAL" clId="{FD9CF8A4-3D00-406D-9324-38B3063C3D64}" dt="2025-07-02T08:40:40.655" v="156" actId="478"/>
          <ac:graphicFrameMkLst>
            <pc:docMk/>
            <pc:sldMk cId="1286795476" sldId="262"/>
            <ac:graphicFrameMk id="18" creationId="{FA579CD8-E763-8E3C-87B0-BCC3F31FFD01}"/>
          </ac:graphicFrameMkLst>
        </pc:graphicFrameChg>
        <pc:graphicFrameChg chg="add mod">
          <ac:chgData name="Frédérique Arnheim" userId="8ae9430a-5f29-4d07-bbf8-c24f2e7b40ec" providerId="ADAL" clId="{FD9CF8A4-3D00-406D-9324-38B3063C3D64}" dt="2025-07-02T08:46:01.955" v="163"/>
          <ac:graphicFrameMkLst>
            <pc:docMk/>
            <pc:sldMk cId="1286795476" sldId="262"/>
            <ac:graphicFrameMk id="22" creationId="{92DD8ED6-60A1-A83C-3663-362378FD4795}"/>
          </ac:graphicFrameMkLst>
        </pc:graphicFrameChg>
        <pc:graphicFrameChg chg="add mod modGraphic">
          <ac:chgData name="Frédérique Arnheim" userId="8ae9430a-5f29-4d07-bbf8-c24f2e7b40ec" providerId="ADAL" clId="{FD9CF8A4-3D00-406D-9324-38B3063C3D64}" dt="2025-07-02T08:46:34.607" v="173" actId="1076"/>
          <ac:graphicFrameMkLst>
            <pc:docMk/>
            <pc:sldMk cId="1286795476" sldId="262"/>
            <ac:graphicFrameMk id="26" creationId="{671BDA12-D66D-C79E-0B06-4F920E17DAD8}"/>
          </ac:graphicFrameMkLst>
        </pc:graphicFrameChg>
      </pc:sldChg>
      <pc:sldChg chg="modSp mod">
        <pc:chgData name="Frédérique Arnheim" userId="8ae9430a-5f29-4d07-bbf8-c24f2e7b40ec" providerId="ADAL" clId="{FD9CF8A4-3D00-406D-9324-38B3063C3D64}" dt="2025-07-03T12:26:55.508" v="574" actId="27918"/>
        <pc:sldMkLst>
          <pc:docMk/>
          <pc:sldMk cId="2320741582" sldId="263"/>
        </pc:sldMkLst>
        <pc:graphicFrameChg chg="modGraphic">
          <ac:chgData name="Frédérique Arnheim" userId="8ae9430a-5f29-4d07-bbf8-c24f2e7b40ec" providerId="ADAL" clId="{FD9CF8A4-3D00-406D-9324-38B3063C3D64}" dt="2025-07-02T11:26:19.091" v="221" actId="20577"/>
          <ac:graphicFrameMkLst>
            <pc:docMk/>
            <pc:sldMk cId="2320741582" sldId="263"/>
            <ac:graphicFrameMk id="3" creationId="{491D0ECD-F032-43DC-D964-5FC2C682D6E6}"/>
          </ac:graphicFrameMkLst>
        </pc:graphicFrameChg>
        <pc:graphicFrameChg chg="modGraphic">
          <ac:chgData name="Frédérique Arnheim" userId="8ae9430a-5f29-4d07-bbf8-c24f2e7b40ec" providerId="ADAL" clId="{FD9CF8A4-3D00-406D-9324-38B3063C3D64}" dt="2025-07-02T08:31:27.483" v="104" actId="20577"/>
          <ac:graphicFrameMkLst>
            <pc:docMk/>
            <pc:sldMk cId="2320741582" sldId="263"/>
            <ac:graphicFrameMk id="6" creationId="{F21CE915-3B05-E83F-0E57-65367DE54D1E}"/>
          </ac:graphicFrameMkLst>
        </pc:graphicFrameChg>
        <pc:graphicFrameChg chg="mod modGraphic">
          <ac:chgData name="Frédérique Arnheim" userId="8ae9430a-5f29-4d07-bbf8-c24f2e7b40ec" providerId="ADAL" clId="{FD9CF8A4-3D00-406D-9324-38B3063C3D64}" dt="2025-07-03T12:23:05.414" v="473" actId="20577"/>
          <ac:graphicFrameMkLst>
            <pc:docMk/>
            <pc:sldMk cId="2320741582" sldId="263"/>
            <ac:graphicFrameMk id="9" creationId="{17920543-8928-E8E1-3DF9-6F46ABD1DB83}"/>
          </ac:graphicFrameMkLst>
        </pc:graphicFrameChg>
        <pc:graphicFrameChg chg="mod modGraphic">
          <ac:chgData name="Frédérique Arnheim" userId="8ae9430a-5f29-4d07-bbf8-c24f2e7b40ec" providerId="ADAL" clId="{FD9CF8A4-3D00-406D-9324-38B3063C3D64}" dt="2025-07-03T12:25:22.489" v="572" actId="20577"/>
          <ac:graphicFrameMkLst>
            <pc:docMk/>
            <pc:sldMk cId="2320741582" sldId="263"/>
            <ac:graphicFrameMk id="16" creationId="{8D83BC3F-92B5-311E-12C4-84D577171773}"/>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atleim.sharepoint.com/sites/Datapipeline/Delade%20dokument/General/Mallar,%20m&#229;nadsrapport%20och%20brev,%20HI%20och%20Humle/Humle%20m&#229;nadsrapport%20exceldata.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atleim.sharepoint.com/sites/Datapipeline/Delade%20dokument/General/Mallar,%20m&#229;nadsrapport%20och%20brev,%20HI%20och%20Humle/Humle%20m&#229;nadsrapport%20exceldata.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atleim.sharepoint.com/sites/Datapipeline/Delade%20dokument/General/Mallar,%20m&#229;nadsrapport%20och%20brev,%20HI%20och%20Humle/Humle%20m&#229;nadsrapport%20exceldata.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atleim.sharepoint.com/sites/Datapipeline/Delade%20dokument/General/Mallar,%20m&#229;nadsrapport%20och%20brev,%20HI%20och%20Humle/Humle%20m&#229;nadsrapport%20exceldata.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atleim.sharepoint.com/sites/Datapipeline/Delade%20dokument/General/Mallar,%20m&#229;nadsrapport%20och%20brev,%20HI%20och%20Humle/Humle%20m&#229;nadsrapport%20exceldata.xlsx"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4239189908712788E-2"/>
          <c:y val="3.0757494063825476E-2"/>
          <c:w val="0.69867126582217476"/>
          <c:h val="0.95897568979201253"/>
        </c:manualLayout>
      </c:layout>
      <c:lineChart>
        <c:grouping val="standard"/>
        <c:varyColors val="0"/>
        <c:ser>
          <c:idx val="0"/>
          <c:order val="0"/>
          <c:spPr>
            <a:ln w="38100" cap="rnd" cmpd="sng" algn="ctr">
              <a:solidFill>
                <a:srgbClr val="3CC882"/>
              </a:solidFill>
              <a:round/>
            </a:ln>
            <a:effectLst/>
          </c:spPr>
          <c:marker>
            <c:symbol val="none"/>
          </c:marker>
          <c:cat>
            <c:numRef>
              <c:f>'Små Avkastning'!$M$1:$BT$1</c:f>
              <c:numCache>
                <c:formatCode>m/d/yyyy</c:formatCode>
                <c:ptCount val="60"/>
                <c:pt idx="0">
                  <c:v>44043</c:v>
                </c:pt>
                <c:pt idx="1">
                  <c:v>44074</c:v>
                </c:pt>
                <c:pt idx="2">
                  <c:v>44104</c:v>
                </c:pt>
                <c:pt idx="3">
                  <c:v>44135</c:v>
                </c:pt>
                <c:pt idx="4">
                  <c:v>44165</c:v>
                </c:pt>
                <c:pt idx="5">
                  <c:v>44196</c:v>
                </c:pt>
                <c:pt idx="6">
                  <c:v>44227</c:v>
                </c:pt>
                <c:pt idx="7">
                  <c:v>44255</c:v>
                </c:pt>
                <c:pt idx="8">
                  <c:v>44286</c:v>
                </c:pt>
                <c:pt idx="9">
                  <c:v>44316</c:v>
                </c:pt>
                <c:pt idx="10">
                  <c:v>44347</c:v>
                </c:pt>
                <c:pt idx="11">
                  <c:v>44377</c:v>
                </c:pt>
                <c:pt idx="12">
                  <c:v>44408</c:v>
                </c:pt>
                <c:pt idx="13">
                  <c:v>44439</c:v>
                </c:pt>
                <c:pt idx="14">
                  <c:v>44469</c:v>
                </c:pt>
                <c:pt idx="15">
                  <c:v>44500</c:v>
                </c:pt>
                <c:pt idx="16">
                  <c:v>44530</c:v>
                </c:pt>
                <c:pt idx="17">
                  <c:v>44561</c:v>
                </c:pt>
                <c:pt idx="18">
                  <c:v>44592</c:v>
                </c:pt>
                <c:pt idx="19">
                  <c:v>44620</c:v>
                </c:pt>
                <c:pt idx="20">
                  <c:v>44651</c:v>
                </c:pt>
                <c:pt idx="21">
                  <c:v>44681</c:v>
                </c:pt>
                <c:pt idx="22">
                  <c:v>44712</c:v>
                </c:pt>
                <c:pt idx="23">
                  <c:v>44742</c:v>
                </c:pt>
                <c:pt idx="24">
                  <c:v>44773</c:v>
                </c:pt>
                <c:pt idx="25">
                  <c:v>44804</c:v>
                </c:pt>
                <c:pt idx="26">
                  <c:v>44834</c:v>
                </c:pt>
                <c:pt idx="27">
                  <c:v>44865</c:v>
                </c:pt>
                <c:pt idx="28">
                  <c:v>44895</c:v>
                </c:pt>
                <c:pt idx="29">
                  <c:v>44926</c:v>
                </c:pt>
                <c:pt idx="30">
                  <c:v>44957</c:v>
                </c:pt>
                <c:pt idx="31">
                  <c:v>44985</c:v>
                </c:pt>
                <c:pt idx="32">
                  <c:v>45016</c:v>
                </c:pt>
                <c:pt idx="33">
                  <c:v>45046</c:v>
                </c:pt>
                <c:pt idx="34">
                  <c:v>45077</c:v>
                </c:pt>
                <c:pt idx="35">
                  <c:v>45107</c:v>
                </c:pt>
                <c:pt idx="36">
                  <c:v>45138</c:v>
                </c:pt>
                <c:pt idx="37">
                  <c:v>45169</c:v>
                </c:pt>
                <c:pt idx="38">
                  <c:v>45199</c:v>
                </c:pt>
                <c:pt idx="39">
                  <c:v>45230</c:v>
                </c:pt>
                <c:pt idx="40">
                  <c:v>45260</c:v>
                </c:pt>
                <c:pt idx="41">
                  <c:v>45291</c:v>
                </c:pt>
                <c:pt idx="42">
                  <c:v>45322</c:v>
                </c:pt>
                <c:pt idx="43">
                  <c:v>45351</c:v>
                </c:pt>
                <c:pt idx="44">
                  <c:v>45382</c:v>
                </c:pt>
                <c:pt idx="45">
                  <c:v>45412</c:v>
                </c:pt>
                <c:pt idx="46">
                  <c:v>45443</c:v>
                </c:pt>
                <c:pt idx="47">
                  <c:v>45473</c:v>
                </c:pt>
                <c:pt idx="48">
                  <c:v>45504</c:v>
                </c:pt>
                <c:pt idx="49">
                  <c:v>45535</c:v>
                </c:pt>
                <c:pt idx="50">
                  <c:v>45565</c:v>
                </c:pt>
                <c:pt idx="51">
                  <c:v>45596</c:v>
                </c:pt>
                <c:pt idx="52">
                  <c:v>45626</c:v>
                </c:pt>
                <c:pt idx="53">
                  <c:v>45657</c:v>
                </c:pt>
                <c:pt idx="54">
                  <c:v>45688</c:v>
                </c:pt>
                <c:pt idx="55">
                  <c:v>45716</c:v>
                </c:pt>
                <c:pt idx="56">
                  <c:v>45747</c:v>
                </c:pt>
                <c:pt idx="57">
                  <c:v>45777</c:v>
                </c:pt>
                <c:pt idx="58">
                  <c:v>45808</c:v>
                </c:pt>
                <c:pt idx="59">
                  <c:v>45838</c:v>
                </c:pt>
              </c:numCache>
            </c:numRef>
          </c:cat>
          <c:val>
            <c:numRef>
              <c:f>'Små Avkastning'!$M$4:$BT$4</c:f>
              <c:numCache>
                <c:formatCode>0.00%</c:formatCode>
                <c:ptCount val="60"/>
                <c:pt idx="0">
                  <c:v>8.5625300000000015E-2</c:v>
                </c:pt>
                <c:pt idx="1">
                  <c:v>0.2236647281455999</c:v>
                </c:pt>
                <c:pt idx="2">
                  <c:v>0.30239923248161782</c:v>
                </c:pt>
                <c:pt idx="3">
                  <c:v>0.21552477551770344</c:v>
                </c:pt>
                <c:pt idx="4">
                  <c:v>0.32845103839505718</c:v>
                </c:pt>
                <c:pt idx="5">
                  <c:v>0.44040306137330854</c:v>
                </c:pt>
                <c:pt idx="6">
                  <c:v>0.43561487351669137</c:v>
                </c:pt>
                <c:pt idx="7">
                  <c:v>0.48089416662740758</c:v>
                </c:pt>
                <c:pt idx="8">
                  <c:v>0.5427354184892681</c:v>
                </c:pt>
                <c:pt idx="9">
                  <c:v>0.67160134218401124</c:v>
                </c:pt>
                <c:pt idx="10">
                  <c:v>0.70003377657335353</c:v>
                </c:pt>
                <c:pt idx="11">
                  <c:v>0.70868065837113869</c:v>
                </c:pt>
                <c:pt idx="12">
                  <c:v>0.96322913816712319</c:v>
                </c:pt>
                <c:pt idx="13">
                  <c:v>1.0754359289757547</c:v>
                </c:pt>
                <c:pt idx="14">
                  <c:v>0.91565558837325556</c:v>
                </c:pt>
                <c:pt idx="15">
                  <c:v>1.1381208634166002</c:v>
                </c:pt>
                <c:pt idx="16">
                  <c:v>1.232881097210706</c:v>
                </c:pt>
                <c:pt idx="17">
                  <c:v>1.3020881303782033</c:v>
                </c:pt>
                <c:pt idx="18">
                  <c:v>0.94232470362708876</c:v>
                </c:pt>
                <c:pt idx="19">
                  <c:v>0.78800389820439087</c:v>
                </c:pt>
                <c:pt idx="20">
                  <c:v>0.84727712143181577</c:v>
                </c:pt>
                <c:pt idx="21">
                  <c:v>0.71096173972084631</c:v>
                </c:pt>
                <c:pt idx="22">
                  <c:v>0.68274199226676036</c:v>
                </c:pt>
                <c:pt idx="23">
                  <c:v>0.45662639771730129</c:v>
                </c:pt>
                <c:pt idx="24">
                  <c:v>0.6954689911630878</c:v>
                </c:pt>
                <c:pt idx="25">
                  <c:v>0.52002474225481632</c:v>
                </c:pt>
                <c:pt idx="26">
                  <c:v>0.34249892457223718</c:v>
                </c:pt>
                <c:pt idx="27">
                  <c:v>0.45057290724804377</c:v>
                </c:pt>
                <c:pt idx="28">
                  <c:v>0.52217898824143605</c:v>
                </c:pt>
                <c:pt idx="29">
                  <c:v>0.49480396909900337</c:v>
                </c:pt>
                <c:pt idx="30">
                  <c:v>0.56715382652696755</c:v>
                </c:pt>
                <c:pt idx="31">
                  <c:v>0.56454702285192271</c:v>
                </c:pt>
                <c:pt idx="32">
                  <c:v>0.57011555861565721</c:v>
                </c:pt>
                <c:pt idx="33">
                  <c:v>0.5834742587999151</c:v>
                </c:pt>
                <c:pt idx="34">
                  <c:v>0.54220923631044116</c:v>
                </c:pt>
                <c:pt idx="35">
                  <c:v>0.51623797010820249</c:v>
                </c:pt>
                <c:pt idx="36">
                  <c:v>0.49226867378154382</c:v>
                </c:pt>
                <c:pt idx="37">
                  <c:v>0.41566529981597888</c:v>
                </c:pt>
                <c:pt idx="38">
                  <c:v>0.32992864539628375</c:v>
                </c:pt>
                <c:pt idx="39">
                  <c:v>0.2995387119060624</c:v>
                </c:pt>
                <c:pt idx="40">
                  <c:v>0.44971392526941156</c:v>
                </c:pt>
                <c:pt idx="41">
                  <c:v>0.60997023159603825</c:v>
                </c:pt>
                <c:pt idx="42">
                  <c:v>0.5958485387066168</c:v>
                </c:pt>
                <c:pt idx="43">
                  <c:v>0.65703959548992952</c:v>
                </c:pt>
                <c:pt idx="44">
                  <c:v>0.75114618819699341</c:v>
                </c:pt>
                <c:pt idx="45">
                  <c:v>0.72614787590200591</c:v>
                </c:pt>
                <c:pt idx="46">
                  <c:v>0.85061850047063592</c:v>
                </c:pt>
                <c:pt idx="47">
                  <c:v>0.80217671060231655</c:v>
                </c:pt>
                <c:pt idx="48">
                  <c:v>0.88088263343143813</c:v>
                </c:pt>
                <c:pt idx="49">
                  <c:v>0.88821807570182076</c:v>
                </c:pt>
                <c:pt idx="50">
                  <c:v>0.87197940025078502</c:v>
                </c:pt>
                <c:pt idx="51">
                  <c:v>0.77033091881716742</c:v>
                </c:pt>
                <c:pt idx="52">
                  <c:v>0.78821126109722073</c:v>
                </c:pt>
                <c:pt idx="53">
                  <c:v>0.81110036523926499</c:v>
                </c:pt>
                <c:pt idx="54">
                  <c:v>0.92121526744581228</c:v>
                </c:pt>
                <c:pt idx="55">
                  <c:v>0.84167695537355569</c:v>
                </c:pt>
                <c:pt idx="56">
                  <c:v>0.7166270901036913</c:v>
                </c:pt>
                <c:pt idx="57">
                  <c:v>0.7588561165202421</c:v>
                </c:pt>
                <c:pt idx="58">
                  <c:v>0.79561620935551502</c:v>
                </c:pt>
                <c:pt idx="59">
                  <c:v>0.8458934632174695</c:v>
                </c:pt>
              </c:numCache>
            </c:numRef>
          </c:val>
          <c:smooth val="1"/>
          <c:extLst>
            <c:ext xmlns:c16="http://schemas.microsoft.com/office/drawing/2014/chart" uri="{C3380CC4-5D6E-409C-BE32-E72D297353CC}">
              <c16:uniqueId val="{00000000-6254-4446-8D91-B4DBE46D93E2}"/>
            </c:ext>
          </c:extLst>
        </c:ser>
        <c:dLbls>
          <c:showLegendKey val="0"/>
          <c:showVal val="0"/>
          <c:showCatName val="0"/>
          <c:showSerName val="0"/>
          <c:showPercent val="0"/>
          <c:showBubbleSize val="0"/>
        </c:dLbls>
        <c:dropLines>
          <c:spPr>
            <a:ln w="9525" cap="flat" cmpd="sng" algn="ctr">
              <a:solidFill>
                <a:srgbClr val="3CC882">
                  <a:alpha val="33000"/>
                </a:srgbClr>
              </a:solidFill>
              <a:round/>
            </a:ln>
            <a:effectLst/>
          </c:spPr>
        </c:dropLines>
        <c:smooth val="0"/>
        <c:axId val="566049120"/>
        <c:axId val="566050080"/>
      </c:lineChart>
      <c:dateAx>
        <c:axId val="566049120"/>
        <c:scaling>
          <c:orientation val="minMax"/>
          <c:max val="45839"/>
          <c:min val="43983"/>
        </c:scaling>
        <c:delete val="0"/>
        <c:axPos val="b"/>
        <c:numFmt formatCode="yyyy/mm" sourceLinked="0"/>
        <c:majorTickMark val="in"/>
        <c:minorTickMark val="none"/>
        <c:tickLblPos val="low"/>
        <c:spPr>
          <a:noFill/>
          <a:ln w="9525" cap="flat" cmpd="sng" algn="ctr">
            <a:solidFill>
              <a:sysClr val="windowText" lastClr="000000"/>
            </a:solidFill>
            <a:round/>
          </a:ln>
          <a:effectLst/>
        </c:spPr>
        <c:txPr>
          <a:bodyPr rot="-60000000" spcFirstLastPara="1" vertOverflow="ellipsis" vert="horz" wrap="square" anchor="ctr" anchorCtr="1"/>
          <a:lstStyle/>
          <a:p>
            <a:pPr>
              <a:defRPr sz="800" b="0" i="0" u="none" strike="noStrike" kern="1200" spc="20" baseline="0">
                <a:solidFill>
                  <a:schemeClr val="tx1"/>
                </a:solidFill>
                <a:latin typeface="+mn-lt"/>
                <a:ea typeface="+mn-ea"/>
                <a:cs typeface="+mn-cs"/>
              </a:defRPr>
            </a:pPr>
            <a:endParaRPr lang="sv-SE"/>
          </a:p>
        </c:txPr>
        <c:crossAx val="566050080"/>
        <c:crossesAt val="0"/>
        <c:auto val="1"/>
        <c:lblOffset val="100"/>
        <c:baseTimeUnit val="months"/>
        <c:majorUnit val="12"/>
        <c:majorTimeUnit val="months"/>
        <c:minorUnit val="12"/>
        <c:minorTimeUnit val="months"/>
      </c:dateAx>
      <c:valAx>
        <c:axId val="566050080"/>
        <c:scaling>
          <c:orientation val="minMax"/>
        </c:scaling>
        <c:delete val="0"/>
        <c:axPos val="l"/>
        <c:numFmt formatCode="0%" sourceLinked="0"/>
        <c:majorTickMark val="none"/>
        <c:minorTickMark val="none"/>
        <c:tickLblPos val="high"/>
        <c:spPr>
          <a:noFill/>
          <a:ln>
            <a:noFill/>
          </a:ln>
          <a:effectLst/>
        </c:spPr>
        <c:txPr>
          <a:bodyPr rot="-60000000" spcFirstLastPara="1" vertOverflow="ellipsis" vert="horz" wrap="square" anchor="ctr" anchorCtr="1"/>
          <a:lstStyle/>
          <a:p>
            <a:pPr>
              <a:defRPr sz="800" b="0" i="0" u="none" strike="noStrike" kern="1200" spc="20" baseline="0">
                <a:solidFill>
                  <a:schemeClr val="tx1"/>
                </a:solidFill>
                <a:latin typeface="+mn-lt"/>
                <a:ea typeface="+mn-ea"/>
                <a:cs typeface="+mn-cs"/>
              </a:defRPr>
            </a:pPr>
            <a:endParaRPr lang="sv-SE"/>
          </a:p>
        </c:txPr>
        <c:crossAx val="566049120"/>
        <c:crosses val="autoZero"/>
        <c:crossBetween val="between"/>
      </c:valAx>
      <c:spPr>
        <a:solidFill>
          <a:schemeClr val="bg1"/>
        </a:solidFill>
        <a:ln w="6350">
          <a:solidFill>
            <a:sysClr val="windowText" lastClr="000000"/>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800">
          <a:solidFill>
            <a:schemeClr val="tx1"/>
          </a:solidFill>
        </a:defRPr>
      </a:pPr>
      <a:endParaRPr lang="sv-S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dPt>
            <c:idx val="0"/>
            <c:bubble3D val="0"/>
            <c:spPr>
              <a:solidFill>
                <a:srgbClr val="3CC882"/>
              </a:solidFill>
              <a:ln w="19050">
                <a:solidFill>
                  <a:schemeClr val="lt1"/>
                </a:solidFill>
              </a:ln>
              <a:effectLst/>
            </c:spPr>
            <c:extLst>
              <c:ext xmlns:c16="http://schemas.microsoft.com/office/drawing/2014/chart" uri="{C3380CC4-5D6E-409C-BE32-E72D297353CC}">
                <c16:uniqueId val="{00000001-3A92-492E-94C6-D90FBE03CE1D}"/>
              </c:ext>
            </c:extLst>
          </c:dPt>
          <c:dPt>
            <c:idx val="1"/>
            <c:bubble3D val="0"/>
            <c:spPr>
              <a:solidFill>
                <a:schemeClr val="accent2">
                  <a:lumMod val="60000"/>
                  <a:lumOff val="40000"/>
                </a:schemeClr>
              </a:solidFill>
              <a:ln w="19050">
                <a:solidFill>
                  <a:schemeClr val="lt1"/>
                </a:solidFill>
              </a:ln>
              <a:effectLst/>
            </c:spPr>
            <c:extLst>
              <c:ext xmlns:c16="http://schemas.microsoft.com/office/drawing/2014/chart" uri="{C3380CC4-5D6E-409C-BE32-E72D297353CC}">
                <c16:uniqueId val="{00000003-3A92-492E-94C6-D90FBE03CE1D}"/>
              </c:ext>
            </c:extLst>
          </c:dPt>
          <c:dPt>
            <c:idx val="2"/>
            <c:bubble3D val="0"/>
            <c:spPr>
              <a:solidFill>
                <a:srgbClr val="0091DC"/>
              </a:solidFill>
              <a:ln w="19050">
                <a:solidFill>
                  <a:schemeClr val="lt1"/>
                </a:solidFill>
              </a:ln>
              <a:effectLst/>
            </c:spPr>
            <c:extLst>
              <c:ext xmlns:c16="http://schemas.microsoft.com/office/drawing/2014/chart" uri="{C3380CC4-5D6E-409C-BE32-E72D297353CC}">
                <c16:uniqueId val="{00000005-3A92-492E-94C6-D90FBE03CE1D}"/>
              </c:ext>
            </c:extLst>
          </c:dPt>
          <c:cat>
            <c:strRef>
              <c:f>'Små fördelning'!$G$48:$G$50</c:f>
              <c:strCache>
                <c:ptCount val="3"/>
                <c:pt idx="0">
                  <c:v>Sweden    92,7</c:v>
                </c:pt>
                <c:pt idx="1">
                  <c:v>Finland     2,6</c:v>
                </c:pt>
                <c:pt idx="2">
                  <c:v>Denmark     1,9</c:v>
                </c:pt>
              </c:strCache>
            </c:strRef>
          </c:cat>
          <c:val>
            <c:numRef>
              <c:f>'Små fördelning'!$H$48:$H$50</c:f>
              <c:numCache>
                <c:formatCode>General</c:formatCode>
                <c:ptCount val="3"/>
              </c:numCache>
            </c:numRef>
          </c:val>
          <c:extLst>
            <c:ext xmlns:c16="http://schemas.microsoft.com/office/drawing/2014/chart" uri="{C3380CC4-5D6E-409C-BE32-E72D297353CC}">
              <c16:uniqueId val="{00000006-5194-4223-9981-3353B48C499E}"/>
            </c:ext>
          </c:extLst>
        </c:ser>
        <c:ser>
          <c:idx val="1"/>
          <c:order val="1"/>
          <c:spPr>
            <a:solidFill>
              <a:srgbClr val="3CC882"/>
            </a:solidFill>
          </c:spPr>
          <c:dPt>
            <c:idx val="0"/>
            <c:bubble3D val="0"/>
            <c:spPr>
              <a:solidFill>
                <a:srgbClr val="3CC882"/>
              </a:solidFill>
              <a:ln w="19050">
                <a:solidFill>
                  <a:schemeClr val="lt1"/>
                </a:solidFill>
              </a:ln>
              <a:effectLst/>
            </c:spPr>
            <c:extLst>
              <c:ext xmlns:c16="http://schemas.microsoft.com/office/drawing/2014/chart" uri="{C3380CC4-5D6E-409C-BE32-E72D297353CC}">
                <c16:uniqueId val="{00000007-3A92-492E-94C6-D90FBE03CE1D}"/>
              </c:ext>
            </c:extLst>
          </c:dPt>
          <c:dPt>
            <c:idx val="1"/>
            <c:bubble3D val="0"/>
            <c:spPr>
              <a:solidFill>
                <a:schemeClr val="accent2">
                  <a:lumMod val="60000"/>
                  <a:lumOff val="40000"/>
                </a:schemeClr>
              </a:solidFill>
              <a:ln w="19050">
                <a:solidFill>
                  <a:schemeClr val="lt1"/>
                </a:solidFill>
              </a:ln>
              <a:effectLst/>
            </c:spPr>
            <c:extLst>
              <c:ext xmlns:c16="http://schemas.microsoft.com/office/drawing/2014/chart" uri="{C3380CC4-5D6E-409C-BE32-E72D297353CC}">
                <c16:uniqueId val="{00000009-3A92-492E-94C6-D90FBE03CE1D}"/>
              </c:ext>
            </c:extLst>
          </c:dPt>
          <c:dPt>
            <c:idx val="2"/>
            <c:bubble3D val="0"/>
            <c:spPr>
              <a:solidFill>
                <a:srgbClr val="00B0F0"/>
              </a:solidFill>
              <a:ln w="19050">
                <a:solidFill>
                  <a:schemeClr val="lt1"/>
                </a:solidFill>
              </a:ln>
              <a:effectLst/>
            </c:spPr>
            <c:extLst>
              <c:ext xmlns:c16="http://schemas.microsoft.com/office/drawing/2014/chart" uri="{C3380CC4-5D6E-409C-BE32-E72D297353CC}">
                <c16:uniqueId val="{0000000B-3A92-492E-94C6-D90FBE03CE1D}"/>
              </c:ext>
            </c:extLst>
          </c:dPt>
          <c:cat>
            <c:strRef>
              <c:f>'Små fördelning'!$G$48:$G$50</c:f>
              <c:strCache>
                <c:ptCount val="3"/>
                <c:pt idx="0">
                  <c:v>Sweden    92,7</c:v>
                </c:pt>
                <c:pt idx="1">
                  <c:v>Finland     2,6</c:v>
                </c:pt>
                <c:pt idx="2">
                  <c:v>Denmark     1,9</c:v>
                </c:pt>
              </c:strCache>
            </c:strRef>
          </c:cat>
          <c:val>
            <c:numRef>
              <c:f>'Små fördelning'!$I$48:$I$50</c:f>
              <c:numCache>
                <c:formatCode>0.0%</c:formatCode>
                <c:ptCount val="3"/>
                <c:pt idx="0">
                  <c:v>0.92700000000000005</c:v>
                </c:pt>
                <c:pt idx="1">
                  <c:v>2.5999999999999999E-2</c:v>
                </c:pt>
                <c:pt idx="2">
                  <c:v>1.9E-2</c:v>
                </c:pt>
              </c:numCache>
            </c:numRef>
          </c:val>
          <c:extLst>
            <c:ext xmlns:c16="http://schemas.microsoft.com/office/drawing/2014/chart" uri="{C3380CC4-5D6E-409C-BE32-E72D297353CC}">
              <c16:uniqueId val="{0000000D-5194-4223-9981-3353B48C499E}"/>
            </c:ext>
          </c:extLst>
        </c:ser>
        <c:dLbls>
          <c:showLegendKey val="0"/>
          <c:showVal val="0"/>
          <c:showCatName val="0"/>
          <c:showSerName val="0"/>
          <c:showPercent val="0"/>
          <c:showBubbleSize val="0"/>
          <c:showLeaderLines val="1"/>
        </c:dLbls>
        <c:firstSliceAng val="0"/>
        <c:holeSize val="8"/>
      </c:doughnutChart>
      <c:spPr>
        <a:noFill/>
        <a:ln>
          <a:noFill/>
        </a:ln>
        <a:effectLst/>
      </c:spPr>
    </c:plotArea>
    <c:legend>
      <c:legendPos val="r"/>
      <c:layout>
        <c:manualLayout>
          <c:xMode val="edge"/>
          <c:yMode val="edge"/>
          <c:x val="0.60493248807669908"/>
          <c:y val="0.22823294933852467"/>
          <c:w val="0.25589331879285315"/>
          <c:h val="0.44470386771697584"/>
        </c:manualLayout>
      </c:layout>
      <c:overlay val="0"/>
      <c:spPr>
        <a:noFill/>
        <a:ln>
          <a:noFill/>
        </a:ln>
        <a:effectLst/>
      </c:spPr>
      <c:txPr>
        <a:bodyPr rot="0" spcFirstLastPara="1" vertOverflow="ellipsis" vert="horz" wrap="square" anchor="ctr" anchorCtr="1"/>
        <a:lstStyle/>
        <a:p>
          <a:pPr>
            <a:defRPr sz="800" b="1" i="0" u="none" strike="noStrike" kern="1200" baseline="0">
              <a:solidFill>
                <a:schemeClr val="tx1"/>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sv-S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dPt>
            <c:idx val="0"/>
            <c:bubble3D val="0"/>
            <c:spPr>
              <a:solidFill>
                <a:srgbClr val="3CC882"/>
              </a:solidFill>
              <a:ln w="19050">
                <a:solidFill>
                  <a:schemeClr val="lt1"/>
                </a:solidFill>
              </a:ln>
              <a:effectLst/>
            </c:spPr>
            <c:extLst>
              <c:ext xmlns:c16="http://schemas.microsoft.com/office/drawing/2014/chart" uri="{C3380CC4-5D6E-409C-BE32-E72D297353CC}">
                <c16:uniqueId val="{00000001-1483-46AB-9EC7-279D032DAD87}"/>
              </c:ext>
            </c:extLst>
          </c:dPt>
          <c:dPt>
            <c:idx val="1"/>
            <c:bubble3D val="0"/>
            <c:spPr>
              <a:solidFill>
                <a:srgbClr val="00695F"/>
              </a:solidFill>
              <a:ln w="19050">
                <a:solidFill>
                  <a:schemeClr val="lt1"/>
                </a:solidFill>
              </a:ln>
              <a:effectLst/>
            </c:spPr>
            <c:extLst>
              <c:ext xmlns:c16="http://schemas.microsoft.com/office/drawing/2014/chart" uri="{C3380CC4-5D6E-409C-BE32-E72D297353CC}">
                <c16:uniqueId val="{00000003-1483-46AB-9EC7-279D032DAD87}"/>
              </c:ext>
            </c:extLst>
          </c:dPt>
          <c:dPt>
            <c:idx val="2"/>
            <c:bubble3D val="0"/>
            <c:spPr>
              <a:solidFill>
                <a:srgbClr val="0091DC"/>
              </a:solidFill>
              <a:ln w="19050">
                <a:solidFill>
                  <a:schemeClr val="lt1"/>
                </a:solidFill>
              </a:ln>
              <a:effectLst/>
            </c:spPr>
            <c:extLst>
              <c:ext xmlns:c16="http://schemas.microsoft.com/office/drawing/2014/chart" uri="{C3380CC4-5D6E-409C-BE32-E72D297353CC}">
                <c16:uniqueId val="{00000005-1483-46AB-9EC7-279D032DAD87}"/>
              </c:ext>
            </c:extLst>
          </c:dPt>
          <c:dPt>
            <c:idx val="3"/>
            <c:bubble3D val="0"/>
            <c:spPr>
              <a:solidFill>
                <a:srgbClr val="FFA019"/>
              </a:solidFill>
              <a:ln w="19050">
                <a:solidFill>
                  <a:schemeClr val="lt1"/>
                </a:solidFill>
              </a:ln>
              <a:effectLst/>
            </c:spPr>
            <c:extLst>
              <c:ext xmlns:c16="http://schemas.microsoft.com/office/drawing/2014/chart" uri="{C3380CC4-5D6E-409C-BE32-E72D297353CC}">
                <c16:uniqueId val="{00000007-1483-46AB-9EC7-279D032DAD87}"/>
              </c:ext>
            </c:extLst>
          </c:dPt>
          <c:dPt>
            <c:idx val="4"/>
            <c:bubble3D val="0"/>
            <c:spPr>
              <a:solidFill>
                <a:schemeClr val="accent5">
                  <a:lumMod val="60000"/>
                  <a:lumOff val="40000"/>
                </a:schemeClr>
              </a:solidFill>
              <a:ln w="19050">
                <a:solidFill>
                  <a:schemeClr val="lt1"/>
                </a:solidFill>
              </a:ln>
              <a:effectLst/>
            </c:spPr>
            <c:extLst>
              <c:ext xmlns:c16="http://schemas.microsoft.com/office/drawing/2014/chart" uri="{C3380CC4-5D6E-409C-BE32-E72D297353CC}">
                <c16:uniqueId val="{00000009-1483-46AB-9EC7-279D032DAD87}"/>
              </c:ext>
            </c:extLst>
          </c:dPt>
          <c:dPt>
            <c:idx val="5"/>
            <c:bubble3D val="0"/>
            <c:spPr>
              <a:solidFill>
                <a:schemeClr val="accent2">
                  <a:lumMod val="60000"/>
                  <a:lumOff val="40000"/>
                </a:schemeClr>
              </a:solidFill>
              <a:ln w="19050">
                <a:solidFill>
                  <a:schemeClr val="lt1"/>
                </a:solidFill>
              </a:ln>
              <a:effectLst/>
            </c:spPr>
            <c:extLst>
              <c:ext xmlns:c16="http://schemas.microsoft.com/office/drawing/2014/chart" uri="{C3380CC4-5D6E-409C-BE32-E72D297353CC}">
                <c16:uniqueId val="{0000000B-1483-46AB-9EC7-279D032DAD87}"/>
              </c:ext>
            </c:extLst>
          </c:dPt>
          <c:dPt>
            <c:idx val="6"/>
            <c:bubble3D val="0"/>
            <c:spPr>
              <a:solidFill>
                <a:srgbClr val="009678"/>
              </a:solidFill>
              <a:ln w="19050">
                <a:solidFill>
                  <a:schemeClr val="lt1"/>
                </a:solidFill>
              </a:ln>
              <a:effectLst/>
            </c:spPr>
            <c:extLst>
              <c:ext xmlns:c16="http://schemas.microsoft.com/office/drawing/2014/chart" uri="{C3380CC4-5D6E-409C-BE32-E72D297353CC}">
                <c16:uniqueId val="{0000000D-1483-46AB-9EC7-279D032DAD87}"/>
              </c:ext>
            </c:extLst>
          </c:dPt>
          <c:cat>
            <c:strRef>
              <c:f>'Små fördelning'!$G$71:$G$77</c:f>
              <c:strCache>
                <c:ptCount val="7"/>
                <c:pt idx="0">
                  <c:v>Industri     35,4</c:v>
                </c:pt>
                <c:pt idx="1">
                  <c:v>Teknik     15,8</c:v>
                </c:pt>
                <c:pt idx="2">
                  <c:v>Fastigheter     15,2</c:v>
                </c:pt>
                <c:pt idx="3">
                  <c:v>Sjukvård     12,0</c:v>
                </c:pt>
                <c:pt idx="4">
                  <c:v>Konsumentvaror     9,3</c:v>
                </c:pt>
                <c:pt idx="5">
                  <c:v>Finans     6,9</c:v>
                </c:pt>
                <c:pt idx="6">
                  <c:v>Materiel     2,7</c:v>
                </c:pt>
              </c:strCache>
            </c:strRef>
          </c:cat>
          <c:val>
            <c:numRef>
              <c:f>'Små fördelning'!$I$71:$I$77</c:f>
              <c:numCache>
                <c:formatCode>General</c:formatCode>
                <c:ptCount val="7"/>
                <c:pt idx="0">
                  <c:v>37.15939688873155</c:v>
                </c:pt>
                <c:pt idx="1">
                  <c:v>20.79198110165887</c:v>
                </c:pt>
                <c:pt idx="2">
                  <c:v>15.07586098599884</c:v>
                </c:pt>
                <c:pt idx="3">
                  <c:v>8.5387480748041202</c:v>
                </c:pt>
                <c:pt idx="4">
                  <c:v>7.9176215878231</c:v>
                </c:pt>
                <c:pt idx="5">
                  <c:v>6.5885951223491004</c:v>
                </c:pt>
                <c:pt idx="6">
                  <c:v>1.3</c:v>
                </c:pt>
              </c:numCache>
            </c:numRef>
          </c:val>
          <c:extLst>
            <c:ext xmlns:c16="http://schemas.microsoft.com/office/drawing/2014/chart" uri="{C3380CC4-5D6E-409C-BE32-E72D297353CC}">
              <c16:uniqueId val="{0000000E-1483-46AB-9EC7-279D032DAD87}"/>
            </c:ext>
          </c:extLst>
        </c:ser>
        <c:dLbls>
          <c:showLegendKey val="0"/>
          <c:showVal val="0"/>
          <c:showCatName val="0"/>
          <c:showSerName val="0"/>
          <c:showPercent val="0"/>
          <c:showBubbleSize val="0"/>
          <c:showLeaderLines val="1"/>
        </c:dLbls>
        <c:firstSliceAng val="0"/>
        <c:holeSize val="50"/>
      </c:doughnutChart>
      <c:spPr>
        <a:noFill/>
        <a:ln>
          <a:noFill/>
        </a:ln>
        <a:effectLst/>
      </c:spPr>
    </c:plotArea>
    <c:legend>
      <c:legendPos val="r"/>
      <c:overlay val="0"/>
      <c:spPr>
        <a:noFill/>
        <a:ln>
          <a:noFill/>
        </a:ln>
        <a:effectLst/>
      </c:spPr>
      <c:txPr>
        <a:bodyPr rot="0" spcFirstLastPara="1" vertOverflow="ellipsis" vert="horz" wrap="square" anchor="ctr" anchorCtr="1"/>
        <a:lstStyle/>
        <a:p>
          <a:pPr>
            <a:defRPr sz="800" b="1" i="0" u="none" strike="noStrike" kern="1200" baseline="0">
              <a:solidFill>
                <a:sysClr val="windowText" lastClr="000000"/>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sv-SE"/>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667568570745682"/>
          <c:y val="0.11964236470615991"/>
          <c:w val="0.81445147247095595"/>
          <c:h val="0.72779718271509342"/>
        </c:manualLayout>
      </c:layout>
      <c:lineChart>
        <c:grouping val="standard"/>
        <c:varyColors val="0"/>
        <c:ser>
          <c:idx val="0"/>
          <c:order val="0"/>
          <c:spPr>
            <a:ln w="22225" cap="rnd" cmpd="sng" algn="ctr">
              <a:solidFill>
                <a:srgbClr val="3CC882"/>
              </a:solidFill>
              <a:round/>
            </a:ln>
            <a:effectLst/>
          </c:spPr>
          <c:marker>
            <c:symbol val="none"/>
          </c:marker>
          <c:cat>
            <c:numRef>
              <c:f>'Sverige avkastning'!$L$1:$BS$1</c:f>
              <c:numCache>
                <c:formatCode>m/d/yyyy</c:formatCode>
                <c:ptCount val="60"/>
                <c:pt idx="0">
                  <c:v>44043</c:v>
                </c:pt>
                <c:pt idx="1">
                  <c:v>44074</c:v>
                </c:pt>
                <c:pt idx="2">
                  <c:v>44104</c:v>
                </c:pt>
                <c:pt idx="3">
                  <c:v>44135</c:v>
                </c:pt>
                <c:pt idx="4">
                  <c:v>44165</c:v>
                </c:pt>
                <c:pt idx="5">
                  <c:v>44196</c:v>
                </c:pt>
                <c:pt idx="6">
                  <c:v>44227</c:v>
                </c:pt>
                <c:pt idx="7">
                  <c:v>44255</c:v>
                </c:pt>
                <c:pt idx="8">
                  <c:v>44286</c:v>
                </c:pt>
                <c:pt idx="9">
                  <c:v>44316</c:v>
                </c:pt>
                <c:pt idx="10">
                  <c:v>44347</c:v>
                </c:pt>
                <c:pt idx="11">
                  <c:v>44377</c:v>
                </c:pt>
                <c:pt idx="12">
                  <c:v>44408</c:v>
                </c:pt>
                <c:pt idx="13">
                  <c:v>44439</c:v>
                </c:pt>
                <c:pt idx="14">
                  <c:v>44469</c:v>
                </c:pt>
                <c:pt idx="15">
                  <c:v>44500</c:v>
                </c:pt>
                <c:pt idx="16">
                  <c:v>44530</c:v>
                </c:pt>
                <c:pt idx="17">
                  <c:v>44561</c:v>
                </c:pt>
                <c:pt idx="18">
                  <c:v>44592</c:v>
                </c:pt>
                <c:pt idx="19">
                  <c:v>44620</c:v>
                </c:pt>
                <c:pt idx="20">
                  <c:v>44651</c:v>
                </c:pt>
                <c:pt idx="21">
                  <c:v>44681</c:v>
                </c:pt>
                <c:pt idx="22">
                  <c:v>44712</c:v>
                </c:pt>
                <c:pt idx="23">
                  <c:v>44742</c:v>
                </c:pt>
                <c:pt idx="24">
                  <c:v>44773</c:v>
                </c:pt>
                <c:pt idx="25">
                  <c:v>44804</c:v>
                </c:pt>
                <c:pt idx="26">
                  <c:v>44834</c:v>
                </c:pt>
                <c:pt idx="27">
                  <c:v>44865</c:v>
                </c:pt>
                <c:pt idx="28">
                  <c:v>44895</c:v>
                </c:pt>
                <c:pt idx="29">
                  <c:v>44926</c:v>
                </c:pt>
                <c:pt idx="30">
                  <c:v>44957</c:v>
                </c:pt>
                <c:pt idx="31">
                  <c:v>44985</c:v>
                </c:pt>
                <c:pt idx="32">
                  <c:v>45016</c:v>
                </c:pt>
                <c:pt idx="33">
                  <c:v>45046</c:v>
                </c:pt>
                <c:pt idx="34">
                  <c:v>45077</c:v>
                </c:pt>
                <c:pt idx="35">
                  <c:v>45107</c:v>
                </c:pt>
                <c:pt idx="36">
                  <c:v>45138</c:v>
                </c:pt>
                <c:pt idx="37">
                  <c:v>45169</c:v>
                </c:pt>
                <c:pt idx="38">
                  <c:v>45199</c:v>
                </c:pt>
                <c:pt idx="39">
                  <c:v>45230</c:v>
                </c:pt>
                <c:pt idx="40">
                  <c:v>45260</c:v>
                </c:pt>
                <c:pt idx="41">
                  <c:v>45291</c:v>
                </c:pt>
                <c:pt idx="42">
                  <c:v>45322</c:v>
                </c:pt>
                <c:pt idx="43">
                  <c:v>45351</c:v>
                </c:pt>
                <c:pt idx="44">
                  <c:v>45382</c:v>
                </c:pt>
                <c:pt idx="45">
                  <c:v>45412</c:v>
                </c:pt>
                <c:pt idx="46">
                  <c:v>45443</c:v>
                </c:pt>
                <c:pt idx="47">
                  <c:v>45473</c:v>
                </c:pt>
                <c:pt idx="48">
                  <c:v>45504</c:v>
                </c:pt>
                <c:pt idx="49">
                  <c:v>45535</c:v>
                </c:pt>
                <c:pt idx="50">
                  <c:v>45565</c:v>
                </c:pt>
                <c:pt idx="51">
                  <c:v>45596</c:v>
                </c:pt>
                <c:pt idx="52">
                  <c:v>45626</c:v>
                </c:pt>
                <c:pt idx="53">
                  <c:v>45657</c:v>
                </c:pt>
                <c:pt idx="54">
                  <c:v>45688</c:v>
                </c:pt>
                <c:pt idx="55">
                  <c:v>45716</c:v>
                </c:pt>
                <c:pt idx="56">
                  <c:v>45747</c:v>
                </c:pt>
                <c:pt idx="57">
                  <c:v>45777</c:v>
                </c:pt>
                <c:pt idx="58">
                  <c:v>45808</c:v>
                </c:pt>
                <c:pt idx="59">
                  <c:v>45838</c:v>
                </c:pt>
              </c:numCache>
            </c:numRef>
          </c:cat>
          <c:val>
            <c:numRef>
              <c:f>'Sverige avkastning'!$L$3:$BS$3</c:f>
              <c:numCache>
                <c:formatCode>0.00%</c:formatCode>
                <c:ptCount val="60"/>
                <c:pt idx="0">
                  <c:v>3.6053399999999902E-2</c:v>
                </c:pt>
                <c:pt idx="1">
                  <c:v>8.124615291333992E-2</c:v>
                </c:pt>
                <c:pt idx="2">
                  <c:v>0.14891767338726591</c:v>
                </c:pt>
                <c:pt idx="3">
                  <c:v>7.6499324381854583E-2</c:v>
                </c:pt>
                <c:pt idx="4">
                  <c:v>0.18698938498755657</c:v>
                </c:pt>
                <c:pt idx="5">
                  <c:v>0.20148181318462366</c:v>
                </c:pt>
                <c:pt idx="6">
                  <c:v>0.21129852033924879</c:v>
                </c:pt>
                <c:pt idx="7">
                  <c:v>0.24305937319180404</c:v>
                </c:pt>
                <c:pt idx="8">
                  <c:v>0.3444331025824674</c:v>
                </c:pt>
                <c:pt idx="9">
                  <c:v>0.39263398706287433</c:v>
                </c:pt>
                <c:pt idx="10">
                  <c:v>0.42583173530987795</c:v>
                </c:pt>
                <c:pt idx="11">
                  <c:v>0.45249949400489942</c:v>
                </c:pt>
                <c:pt idx="12">
                  <c:v>0.57849264086372076</c:v>
                </c:pt>
                <c:pt idx="13">
                  <c:v>0.59268455249919838</c:v>
                </c:pt>
                <c:pt idx="14">
                  <c:v>0.48864530093938274</c:v>
                </c:pt>
                <c:pt idx="15">
                  <c:v>0.60906628526827244</c:v>
                </c:pt>
                <c:pt idx="16">
                  <c:v>0.64113304545412664</c:v>
                </c:pt>
                <c:pt idx="17">
                  <c:v>0.70829378952646405</c:v>
                </c:pt>
                <c:pt idx="18">
                  <c:v>0.51129198308324053</c:v>
                </c:pt>
                <c:pt idx="19">
                  <c:v>0.40629391465414422</c:v>
                </c:pt>
                <c:pt idx="20">
                  <c:v>0.45299707618919993</c:v>
                </c:pt>
                <c:pt idx="21">
                  <c:v>0.38560721709525247</c:v>
                </c:pt>
                <c:pt idx="22">
                  <c:v>0.3505578668566629</c:v>
                </c:pt>
                <c:pt idx="23">
                  <c:v>0.15547032321236465</c:v>
                </c:pt>
                <c:pt idx="24">
                  <c:v>0.33043649252853857</c:v>
                </c:pt>
                <c:pt idx="25">
                  <c:v>0.22497265872215211</c:v>
                </c:pt>
                <c:pt idx="26">
                  <c:v>0.12515355667539185</c:v>
                </c:pt>
                <c:pt idx="27">
                  <c:v>0.18835646986845167</c:v>
                </c:pt>
                <c:pt idx="28">
                  <c:v>0.25981507762152245</c:v>
                </c:pt>
                <c:pt idx="29">
                  <c:v>0.24654872092813673</c:v>
                </c:pt>
                <c:pt idx="30">
                  <c:v>0.33874595742542368</c:v>
                </c:pt>
                <c:pt idx="31">
                  <c:v>0.32559599138401674</c:v>
                </c:pt>
                <c:pt idx="32">
                  <c:v>0.31954491080254699</c:v>
                </c:pt>
                <c:pt idx="33">
                  <c:v>0.3591719001098761</c:v>
                </c:pt>
                <c:pt idx="34">
                  <c:v>0.33640237285328545</c:v>
                </c:pt>
                <c:pt idx="35">
                  <c:v>0.33295098008515467</c:v>
                </c:pt>
                <c:pt idx="36">
                  <c:v>0.30870486834760169</c:v>
                </c:pt>
                <c:pt idx="37">
                  <c:v>0.2700391830122717</c:v>
                </c:pt>
                <c:pt idx="38">
                  <c:v>0.22315136843815142</c:v>
                </c:pt>
                <c:pt idx="39">
                  <c:v>0.20515453077863666</c:v>
                </c:pt>
                <c:pt idx="40">
                  <c:v>0.31078319199960425</c:v>
                </c:pt>
                <c:pt idx="41">
                  <c:v>0.43402840192249426</c:v>
                </c:pt>
                <c:pt idx="42">
                  <c:v>0.41520606213306044</c:v>
                </c:pt>
                <c:pt idx="43">
                  <c:v>0.45341110650701077</c:v>
                </c:pt>
                <c:pt idx="44">
                  <c:v>0.53478192605702279</c:v>
                </c:pt>
                <c:pt idx="45">
                  <c:v>0.56730702463402327</c:v>
                </c:pt>
                <c:pt idx="46">
                  <c:v>0.62533139510791669</c:v>
                </c:pt>
                <c:pt idx="47">
                  <c:v>0.6288109045585637</c:v>
                </c:pt>
                <c:pt idx="48">
                  <c:v>0.64288480806049253</c:v>
                </c:pt>
                <c:pt idx="49">
                  <c:v>0.65375840545112163</c:v>
                </c:pt>
                <c:pt idx="50">
                  <c:v>0.67112286870835836</c:v>
                </c:pt>
                <c:pt idx="51">
                  <c:v>0.5897391850022613</c:v>
                </c:pt>
                <c:pt idx="52">
                  <c:v>0.59085200243176272</c:v>
                </c:pt>
                <c:pt idx="53">
                  <c:v>0.59467004723759898</c:v>
                </c:pt>
                <c:pt idx="54">
                  <c:v>0.70167240740724179</c:v>
                </c:pt>
                <c:pt idx="55">
                  <c:v>0.66049193514798654</c:v>
                </c:pt>
                <c:pt idx="56">
                  <c:v>0.52001431743446691</c:v>
                </c:pt>
                <c:pt idx="57">
                  <c:v>0.4946300783333113</c:v>
                </c:pt>
                <c:pt idx="58">
                  <c:v>0.53124851525247729</c:v>
                </c:pt>
                <c:pt idx="59">
                  <c:v>0.54702037495957767</c:v>
                </c:pt>
              </c:numCache>
            </c:numRef>
          </c:val>
          <c:smooth val="1"/>
          <c:extLst>
            <c:ext xmlns:c16="http://schemas.microsoft.com/office/drawing/2014/chart" uri="{C3380CC4-5D6E-409C-BE32-E72D297353CC}">
              <c16:uniqueId val="{00000000-B575-44F9-A2E7-52127956E4F5}"/>
            </c:ext>
          </c:extLst>
        </c:ser>
        <c:dLbls>
          <c:showLegendKey val="0"/>
          <c:showVal val="0"/>
          <c:showCatName val="0"/>
          <c:showSerName val="0"/>
          <c:showPercent val="0"/>
          <c:showBubbleSize val="0"/>
        </c:dLbls>
        <c:dropLines>
          <c:spPr>
            <a:ln w="9525" cap="flat" cmpd="sng" algn="ctr">
              <a:solidFill>
                <a:srgbClr val="3CC882"/>
              </a:solidFill>
              <a:round/>
            </a:ln>
            <a:effectLst/>
          </c:spPr>
        </c:dropLines>
        <c:smooth val="0"/>
        <c:axId val="566049120"/>
        <c:axId val="566050080"/>
      </c:lineChart>
      <c:dateAx>
        <c:axId val="566049120"/>
        <c:scaling>
          <c:orientation val="minMax"/>
          <c:max val="45809"/>
          <c:min val="43983"/>
        </c:scaling>
        <c:delete val="0"/>
        <c:axPos val="b"/>
        <c:numFmt formatCode="yyyy/mm" sourceLinked="0"/>
        <c:majorTickMark val="in"/>
        <c:minorTickMark val="none"/>
        <c:tickLblPos val="low"/>
        <c:spPr>
          <a:noFill/>
          <a:ln w="9525" cap="flat" cmpd="sng" algn="ctr">
            <a:solidFill>
              <a:sysClr val="windowText" lastClr="000000"/>
            </a:solidFill>
            <a:round/>
          </a:ln>
          <a:effectLst/>
        </c:spPr>
        <c:txPr>
          <a:bodyPr rot="-60000000" spcFirstLastPara="1" vertOverflow="ellipsis" vert="horz" wrap="square" anchor="ctr" anchorCtr="1"/>
          <a:lstStyle/>
          <a:p>
            <a:pPr>
              <a:defRPr sz="800" b="1" i="0" u="none" strike="noStrike" kern="1200" spc="20" baseline="0">
                <a:solidFill>
                  <a:sysClr val="windowText" lastClr="000000"/>
                </a:solidFill>
                <a:latin typeface="+mn-lt"/>
                <a:ea typeface="+mn-ea"/>
                <a:cs typeface="+mn-cs"/>
              </a:defRPr>
            </a:pPr>
            <a:endParaRPr lang="sv-SE"/>
          </a:p>
        </c:txPr>
        <c:crossAx val="566050080"/>
        <c:crossesAt val="0"/>
        <c:auto val="1"/>
        <c:lblOffset val="100"/>
        <c:baseTimeUnit val="months"/>
        <c:majorUnit val="12"/>
        <c:majorTimeUnit val="months"/>
        <c:minorUnit val="12"/>
        <c:minorTimeUnit val="months"/>
      </c:dateAx>
      <c:valAx>
        <c:axId val="566050080"/>
        <c:scaling>
          <c:orientation val="minMax"/>
        </c:scaling>
        <c:delete val="0"/>
        <c:axPos val="l"/>
        <c:numFmt formatCode="0%" sourceLinked="0"/>
        <c:majorTickMark val="none"/>
        <c:minorTickMark val="none"/>
        <c:tickLblPos val="high"/>
        <c:spPr>
          <a:noFill/>
          <a:ln>
            <a:noFill/>
          </a:ln>
          <a:effectLst/>
        </c:spPr>
        <c:txPr>
          <a:bodyPr rot="-60000000" spcFirstLastPara="1" vertOverflow="ellipsis" vert="horz" wrap="square" anchor="ctr" anchorCtr="1"/>
          <a:lstStyle/>
          <a:p>
            <a:pPr>
              <a:defRPr sz="800" b="1" i="0" u="none" strike="noStrike" kern="1200" spc="20" baseline="0">
                <a:solidFill>
                  <a:sysClr val="windowText" lastClr="000000"/>
                </a:solidFill>
                <a:latin typeface="+mn-lt"/>
                <a:ea typeface="+mn-ea"/>
                <a:cs typeface="+mn-cs"/>
              </a:defRPr>
            </a:pPr>
            <a:endParaRPr lang="sv-SE"/>
          </a:p>
        </c:txPr>
        <c:crossAx val="56604912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sv-SE"/>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dPt>
            <c:idx val="0"/>
            <c:bubble3D val="0"/>
            <c:spPr>
              <a:solidFill>
                <a:srgbClr val="3CC882"/>
              </a:solidFill>
              <a:ln w="19050">
                <a:solidFill>
                  <a:schemeClr val="lt1"/>
                </a:solidFill>
              </a:ln>
              <a:effectLst/>
            </c:spPr>
            <c:extLst>
              <c:ext xmlns:c16="http://schemas.microsoft.com/office/drawing/2014/chart" uri="{C3380CC4-5D6E-409C-BE32-E72D297353CC}">
                <c16:uniqueId val="{00000001-0A67-40F9-B0F2-FBD7D7AC12CA}"/>
              </c:ext>
            </c:extLst>
          </c:dPt>
          <c:dPt>
            <c:idx val="1"/>
            <c:bubble3D val="0"/>
            <c:spPr>
              <a:solidFill>
                <a:srgbClr val="00695F"/>
              </a:solidFill>
              <a:ln w="19050">
                <a:solidFill>
                  <a:schemeClr val="lt1"/>
                </a:solidFill>
              </a:ln>
              <a:effectLst/>
            </c:spPr>
            <c:extLst>
              <c:ext xmlns:c16="http://schemas.microsoft.com/office/drawing/2014/chart" uri="{C3380CC4-5D6E-409C-BE32-E72D297353CC}">
                <c16:uniqueId val="{00000003-0A67-40F9-B0F2-FBD7D7AC12CA}"/>
              </c:ext>
            </c:extLst>
          </c:dPt>
          <c:dPt>
            <c:idx val="2"/>
            <c:bubble3D val="0"/>
            <c:spPr>
              <a:solidFill>
                <a:srgbClr val="0091DC"/>
              </a:solidFill>
              <a:ln w="19050">
                <a:solidFill>
                  <a:schemeClr val="lt1"/>
                </a:solidFill>
              </a:ln>
              <a:effectLst/>
            </c:spPr>
            <c:extLst>
              <c:ext xmlns:c16="http://schemas.microsoft.com/office/drawing/2014/chart" uri="{C3380CC4-5D6E-409C-BE32-E72D297353CC}">
                <c16:uniqueId val="{00000005-0A67-40F9-B0F2-FBD7D7AC12CA}"/>
              </c:ext>
            </c:extLst>
          </c:dPt>
          <c:dPt>
            <c:idx val="3"/>
            <c:bubble3D val="0"/>
            <c:spPr>
              <a:solidFill>
                <a:srgbClr val="FFA019"/>
              </a:solidFill>
              <a:ln w="19050">
                <a:solidFill>
                  <a:schemeClr val="lt1"/>
                </a:solidFill>
              </a:ln>
              <a:effectLst/>
            </c:spPr>
            <c:extLst>
              <c:ext xmlns:c16="http://schemas.microsoft.com/office/drawing/2014/chart" uri="{C3380CC4-5D6E-409C-BE32-E72D297353CC}">
                <c16:uniqueId val="{00000007-0A67-40F9-B0F2-FBD7D7AC12CA}"/>
              </c:ext>
            </c:extLst>
          </c:dPt>
          <c:dPt>
            <c:idx val="4"/>
            <c:bubble3D val="0"/>
            <c:spPr>
              <a:solidFill>
                <a:schemeClr val="accent5">
                  <a:lumMod val="60000"/>
                  <a:lumOff val="40000"/>
                </a:schemeClr>
              </a:solidFill>
              <a:ln w="19050">
                <a:solidFill>
                  <a:schemeClr val="lt1"/>
                </a:solidFill>
              </a:ln>
              <a:effectLst/>
            </c:spPr>
            <c:extLst>
              <c:ext xmlns:c16="http://schemas.microsoft.com/office/drawing/2014/chart" uri="{C3380CC4-5D6E-409C-BE32-E72D297353CC}">
                <c16:uniqueId val="{00000009-0A67-40F9-B0F2-FBD7D7AC12CA}"/>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0A67-40F9-B0F2-FBD7D7AC12CA}"/>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0A67-40F9-B0F2-FBD7D7AC12CA}"/>
              </c:ext>
            </c:extLst>
          </c:dPt>
          <c:cat>
            <c:strRef>
              <c:f>'Sverige fördelning'!$F$53:$F$59</c:f>
              <c:strCache>
                <c:ptCount val="7"/>
                <c:pt idx="0">
                  <c:v>Industri     36,3</c:v>
                </c:pt>
                <c:pt idx="1">
                  <c:v>Finans     22,0</c:v>
                </c:pt>
                <c:pt idx="2">
                  <c:v>Fastigheter     12,8</c:v>
                </c:pt>
                <c:pt idx="3">
                  <c:v>Sjukvård     12,8</c:v>
                </c:pt>
                <c:pt idx="4">
                  <c:v>Konsumentvaror     9,1</c:v>
                </c:pt>
                <c:pt idx="5">
                  <c:v>Teknik     6,1</c:v>
                </c:pt>
                <c:pt idx="6">
                  <c:v>Materiel     0,0</c:v>
                </c:pt>
              </c:strCache>
            </c:strRef>
          </c:cat>
          <c:val>
            <c:numRef>
              <c:f>'Sverige fördelning'!$G$53:$G$59</c:f>
              <c:numCache>
                <c:formatCode>General</c:formatCode>
                <c:ptCount val="7"/>
              </c:numCache>
            </c:numRef>
          </c:val>
          <c:extLst>
            <c:ext xmlns:c16="http://schemas.microsoft.com/office/drawing/2014/chart" uri="{C3380CC4-5D6E-409C-BE32-E72D297353CC}">
              <c16:uniqueId val="{0000000E-0A67-40F9-B0F2-FBD7D7AC12CA}"/>
            </c:ext>
          </c:extLst>
        </c:ser>
        <c:ser>
          <c:idx val="1"/>
          <c:order val="1"/>
          <c:dPt>
            <c:idx val="0"/>
            <c:bubble3D val="0"/>
            <c:spPr>
              <a:solidFill>
                <a:srgbClr val="3CC882"/>
              </a:solidFill>
              <a:ln w="19050">
                <a:solidFill>
                  <a:schemeClr val="lt1"/>
                </a:solidFill>
              </a:ln>
              <a:effectLst/>
            </c:spPr>
            <c:extLst>
              <c:ext xmlns:c16="http://schemas.microsoft.com/office/drawing/2014/chart" uri="{C3380CC4-5D6E-409C-BE32-E72D297353CC}">
                <c16:uniqueId val="{00000010-0A67-40F9-B0F2-FBD7D7AC12CA}"/>
              </c:ext>
            </c:extLst>
          </c:dPt>
          <c:dPt>
            <c:idx val="1"/>
            <c:bubble3D val="0"/>
            <c:spPr>
              <a:solidFill>
                <a:srgbClr val="00695F"/>
              </a:solidFill>
              <a:ln w="19050">
                <a:solidFill>
                  <a:schemeClr val="lt1"/>
                </a:solidFill>
              </a:ln>
              <a:effectLst/>
            </c:spPr>
            <c:extLst>
              <c:ext xmlns:c16="http://schemas.microsoft.com/office/drawing/2014/chart" uri="{C3380CC4-5D6E-409C-BE32-E72D297353CC}">
                <c16:uniqueId val="{00000012-0A67-40F9-B0F2-FBD7D7AC12CA}"/>
              </c:ext>
            </c:extLst>
          </c:dPt>
          <c:dPt>
            <c:idx val="2"/>
            <c:bubble3D val="0"/>
            <c:spPr>
              <a:solidFill>
                <a:srgbClr val="0091DC"/>
              </a:solidFill>
              <a:ln w="19050">
                <a:solidFill>
                  <a:schemeClr val="lt1"/>
                </a:solidFill>
              </a:ln>
              <a:effectLst/>
            </c:spPr>
            <c:extLst>
              <c:ext xmlns:c16="http://schemas.microsoft.com/office/drawing/2014/chart" uri="{C3380CC4-5D6E-409C-BE32-E72D297353CC}">
                <c16:uniqueId val="{00000014-0A67-40F9-B0F2-FBD7D7AC12CA}"/>
              </c:ext>
            </c:extLst>
          </c:dPt>
          <c:dPt>
            <c:idx val="3"/>
            <c:bubble3D val="0"/>
            <c:spPr>
              <a:solidFill>
                <a:srgbClr val="FFA019"/>
              </a:solidFill>
              <a:ln w="19050">
                <a:solidFill>
                  <a:schemeClr val="lt1"/>
                </a:solidFill>
              </a:ln>
              <a:effectLst/>
            </c:spPr>
            <c:extLst>
              <c:ext xmlns:c16="http://schemas.microsoft.com/office/drawing/2014/chart" uri="{C3380CC4-5D6E-409C-BE32-E72D297353CC}">
                <c16:uniqueId val="{00000016-0A67-40F9-B0F2-FBD7D7AC12CA}"/>
              </c:ext>
            </c:extLst>
          </c:dPt>
          <c:dPt>
            <c:idx val="4"/>
            <c:bubble3D val="0"/>
            <c:spPr>
              <a:solidFill>
                <a:schemeClr val="accent5">
                  <a:lumMod val="60000"/>
                  <a:lumOff val="40000"/>
                </a:schemeClr>
              </a:solidFill>
              <a:ln w="19050">
                <a:solidFill>
                  <a:schemeClr val="lt1"/>
                </a:solidFill>
              </a:ln>
              <a:effectLst/>
            </c:spPr>
            <c:extLst>
              <c:ext xmlns:c16="http://schemas.microsoft.com/office/drawing/2014/chart" uri="{C3380CC4-5D6E-409C-BE32-E72D297353CC}">
                <c16:uniqueId val="{00000018-0A67-40F9-B0F2-FBD7D7AC12CA}"/>
              </c:ext>
            </c:extLst>
          </c:dPt>
          <c:dPt>
            <c:idx val="5"/>
            <c:bubble3D val="0"/>
            <c:spPr>
              <a:solidFill>
                <a:schemeClr val="accent2">
                  <a:lumMod val="60000"/>
                  <a:lumOff val="40000"/>
                </a:schemeClr>
              </a:solidFill>
              <a:ln w="19050">
                <a:solidFill>
                  <a:schemeClr val="lt1"/>
                </a:solidFill>
              </a:ln>
              <a:effectLst/>
            </c:spPr>
            <c:extLst>
              <c:ext xmlns:c16="http://schemas.microsoft.com/office/drawing/2014/chart" uri="{C3380CC4-5D6E-409C-BE32-E72D297353CC}">
                <c16:uniqueId val="{0000001A-0A67-40F9-B0F2-FBD7D7AC12CA}"/>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1C-0A67-40F9-B0F2-FBD7D7AC12CA}"/>
              </c:ext>
            </c:extLst>
          </c:dPt>
          <c:cat>
            <c:strRef>
              <c:f>'Sverige fördelning'!$F$53:$F$59</c:f>
              <c:strCache>
                <c:ptCount val="7"/>
                <c:pt idx="0">
                  <c:v>Industri     36,3</c:v>
                </c:pt>
                <c:pt idx="1">
                  <c:v>Finans     22,0</c:v>
                </c:pt>
                <c:pt idx="2">
                  <c:v>Fastigheter     12,8</c:v>
                </c:pt>
                <c:pt idx="3">
                  <c:v>Sjukvård     12,8</c:v>
                </c:pt>
                <c:pt idx="4">
                  <c:v>Konsumentvaror     9,1</c:v>
                </c:pt>
                <c:pt idx="5">
                  <c:v>Teknik     6,1</c:v>
                </c:pt>
                <c:pt idx="6">
                  <c:v>Materiel     0,0</c:v>
                </c:pt>
              </c:strCache>
            </c:strRef>
          </c:cat>
          <c:val>
            <c:numRef>
              <c:f>'Sverige fördelning'!$H$53:$H$59</c:f>
              <c:numCache>
                <c:formatCode>0.00%</c:formatCode>
                <c:ptCount val="7"/>
                <c:pt idx="0">
                  <c:v>0.36331065701003612</c:v>
                </c:pt>
                <c:pt idx="1">
                  <c:v>0.22021780045980821</c:v>
                </c:pt>
                <c:pt idx="2">
                  <c:v>0.12797663097631679</c:v>
                </c:pt>
                <c:pt idx="3">
                  <c:v>0.12795712752992311</c:v>
                </c:pt>
                <c:pt idx="4">
                  <c:v>9.07505930299526E-2</c:v>
                </c:pt>
                <c:pt idx="5">
                  <c:v>6.1380699707554803E-2</c:v>
                </c:pt>
                <c:pt idx="6">
                  <c:v>0</c:v>
                </c:pt>
              </c:numCache>
            </c:numRef>
          </c:val>
          <c:extLst>
            <c:ext xmlns:c16="http://schemas.microsoft.com/office/drawing/2014/chart" uri="{C3380CC4-5D6E-409C-BE32-E72D297353CC}">
              <c16:uniqueId val="{0000001D-0A67-40F9-B0F2-FBD7D7AC12CA}"/>
            </c:ext>
          </c:extLst>
        </c:ser>
        <c:dLbls>
          <c:showLegendKey val="0"/>
          <c:showVal val="0"/>
          <c:showCatName val="0"/>
          <c:showSerName val="0"/>
          <c:showPercent val="0"/>
          <c:showBubbleSize val="0"/>
          <c:showLeaderLines val="1"/>
        </c:dLbls>
        <c:firstSliceAng val="0"/>
        <c:holeSize val="5"/>
      </c:doughnutChart>
      <c:spPr>
        <a:noFill/>
        <a:ln>
          <a:noFill/>
        </a:ln>
        <a:effectLst/>
      </c:spPr>
    </c:plotArea>
    <c:legend>
      <c:legendPos val="r"/>
      <c:legendEntry>
        <c:idx val="6"/>
        <c:delete val="1"/>
      </c:legendEntry>
      <c:layout>
        <c:manualLayout>
          <c:xMode val="edge"/>
          <c:yMode val="edge"/>
          <c:x val="0.54062160474365129"/>
          <c:y val="0.12359741063283049"/>
          <c:w val="0.33188642230135934"/>
          <c:h val="0.77283975173432806"/>
        </c:manualLayout>
      </c:layout>
      <c:overlay val="0"/>
      <c:spPr>
        <a:noFill/>
        <a:ln>
          <a:noFill/>
        </a:ln>
        <a:effectLst/>
      </c:spPr>
      <c:txPr>
        <a:bodyPr rot="0" spcFirstLastPara="1" vertOverflow="ellipsis" vert="horz" wrap="square" anchor="ctr" anchorCtr="1"/>
        <a:lstStyle/>
        <a:p>
          <a:pPr>
            <a:defRPr sz="900" b="1" i="0" u="none" strike="noStrike" kern="1200" baseline="0">
              <a:solidFill>
                <a:schemeClr val="tx1"/>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sv-S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30">
  <cs:axisTitle>
    <cs:lnRef idx="0"/>
    <cs:fillRef idx="0"/>
    <cs:effectRef idx="0"/>
    <cs:fontRef idx="minor">
      <a:schemeClr val="dk1">
        <a:lumMod val="65000"/>
        <a:lumOff val="35000"/>
      </a:schemeClr>
    </cs:fontRef>
    <cs:defRPr sz="900" kern="1200" cap="all"/>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b="0" kern="1200" spc="20" baseline="0"/>
  </cs:categoryAxis>
  <cs:chartArea mods="allowNoLineOverride">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65000"/>
        <a:lumOff val="3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0"/>
    <cs:effectRef idx="0"/>
    <cs:fontRef idx="minor">
      <a:schemeClr val="dk1"/>
    </cs:fontRef>
    <cs:spPr>
      <a:ln w="22225" cap="rnd" cmpd="sng" algn="ctr">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cap="flat" cmpd="sng" algn="ctr">
        <a:solidFill>
          <a:schemeClr val="phClr"/>
        </a:solidFill>
        <a:round/>
      </a:ln>
    </cs:spPr>
  </cs:dataPointMarker>
  <cs:dataPointMarkerLayout symbol="circle" size="4"/>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dk1">
            <a:lumMod val="65000"/>
            <a:lumOff val="35000"/>
          </a:schemeClr>
        </a:solidFill>
      </a:ln>
    </cs:spPr>
  </cs:downBar>
  <cs:dropLine>
    <cs:lnRef idx="0"/>
    <cs:fillRef idx="0"/>
    <cs:effectRef idx="0"/>
    <cs:fontRef idx="minor">
      <a:schemeClr val="dk1"/>
    </cs:fontRef>
    <cs:spPr>
      <a:ln w="9525" cap="flat" cmpd="sng" algn="ctr">
        <a:solidFill>
          <a:schemeClr val="dk1">
            <a:lumMod val="35000"/>
            <a:lumOff val="65000"/>
            <a:alpha val="33000"/>
          </a:schemeClr>
        </a:solidFill>
        <a:round/>
      </a:ln>
    </cs:spPr>
  </cs:dropLine>
  <cs:errorBar>
    <cs:lnRef idx="0"/>
    <cs:fillRef idx="0"/>
    <cs:effectRef idx="0"/>
    <cs:fontRef idx="minor">
      <a:schemeClr val="dk1"/>
    </cs:fontRef>
    <cs:spPr>
      <a:ln w="9525">
        <a:solidFill>
          <a:schemeClr val="dk1">
            <a:lumMod val="65000"/>
            <a:lumOff val="35000"/>
          </a:schemeClr>
        </a:solidFill>
      </a:ln>
    </cs:spPr>
  </cs:errorBar>
  <cs:floor>
    <cs:lnRef idx="0"/>
    <cs:fillRef idx="0"/>
    <cs:effectRef idx="0"/>
    <cs:fontRef idx="minor">
      <a:schemeClr val="dk1"/>
    </cs:fontRef>
  </cs:floor>
  <cs:gridlineMajor>
    <cs:lnRef idx="0"/>
    <cs:fillRef idx="0"/>
    <cs:effectRef idx="0"/>
    <cs:fontRef idx="minor">
      <a:schemeClr val="dk1"/>
    </cs:fontRef>
    <cs:spPr>
      <a:ln>
        <a:solidFill>
          <a:schemeClr val="dk1">
            <a:lumMod val="15000"/>
            <a:lumOff val="85000"/>
          </a:schemeClr>
        </a:solidFill>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35000"/>
            <a:lumOff val="65000"/>
          </a:schemeClr>
        </a:solidFill>
      </a:ln>
    </cs:spPr>
  </cs:hiLoLine>
  <cs:leaderLine>
    <cs:lnRef idx="0"/>
    <cs:fillRef idx="0"/>
    <cs:effectRef idx="0"/>
    <cs:fontRef idx="minor">
      <a:schemeClr val="dk1"/>
    </cs:fontRef>
    <cs:spPr>
      <a:ln w="9525">
        <a:solidFill>
          <a:schemeClr val="dk1">
            <a:lumMod val="35000"/>
            <a:lumOff val="65000"/>
          </a:schemeClr>
        </a:solidFill>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spPr>
      <a:gradFill>
        <a:gsLst>
          <a:gs pos="100000">
            <a:schemeClr val="lt1">
              <a:lumMod val="95000"/>
            </a:schemeClr>
          </a:gs>
          <a:gs pos="0">
            <a:schemeClr val="lt1"/>
          </a:gs>
        </a:gsLst>
        <a:lin ang="5400000" scaled="0"/>
      </a:gradFill>
    </cs:spPr>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s:seriesAxis>
  <cs:seriesLine>
    <cs:lnRef idx="0"/>
    <cs:fillRef idx="0"/>
    <cs:effectRef idx="0"/>
    <cs:fontRef idx="minor">
      <a:schemeClr val="dk1"/>
    </cs:fontRef>
    <cs:spPr>
      <a:ln w="9525">
        <a:solidFill>
          <a:schemeClr val="dk1">
            <a:lumMod val="35000"/>
            <a:lumOff val="65000"/>
          </a:schemeClr>
        </a:solidFill>
        <a:prstDash val="dash"/>
      </a:ln>
    </cs:spPr>
  </cs:seriesLine>
  <cs:title>
    <cs:lnRef idx="0"/>
    <cs:fillRef idx="0"/>
    <cs:effectRef idx="0"/>
    <cs:fontRef idx="minor">
      <a:schemeClr val="dk1">
        <a:lumMod val="50000"/>
        <a:lumOff val="50000"/>
      </a:schemeClr>
    </cs:fontRef>
    <cs:defRPr sz="1400" kern="1200" cap="none" spc="2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65000"/>
        <a:lumOff val="35000"/>
      </a:schemeClr>
    </cs:fontRef>
    <cs:defRPr sz="900" kern="1200" spc="20" baseline="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30">
  <cs:axisTitle>
    <cs:lnRef idx="0"/>
    <cs:fillRef idx="0"/>
    <cs:effectRef idx="0"/>
    <cs:fontRef idx="minor">
      <a:schemeClr val="dk1">
        <a:lumMod val="65000"/>
        <a:lumOff val="35000"/>
      </a:schemeClr>
    </cs:fontRef>
    <cs:defRPr sz="900" kern="1200" cap="all"/>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b="0" kern="1200" spc="20" baseline="0"/>
  </cs:categoryAxis>
  <cs:chartArea mods="allowNoLineOverride">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65000"/>
        <a:lumOff val="3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0"/>
    <cs:effectRef idx="0"/>
    <cs:fontRef idx="minor">
      <a:schemeClr val="dk1"/>
    </cs:fontRef>
    <cs:spPr>
      <a:ln w="22225" cap="rnd" cmpd="sng" algn="ctr">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cap="flat" cmpd="sng" algn="ctr">
        <a:solidFill>
          <a:schemeClr val="phClr"/>
        </a:solidFill>
        <a:round/>
      </a:ln>
    </cs:spPr>
  </cs:dataPointMarker>
  <cs:dataPointMarkerLayout symbol="circle" size="4"/>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dk1">
            <a:lumMod val="65000"/>
            <a:lumOff val="35000"/>
          </a:schemeClr>
        </a:solidFill>
      </a:ln>
    </cs:spPr>
  </cs:downBar>
  <cs:dropLine>
    <cs:lnRef idx="0"/>
    <cs:fillRef idx="0"/>
    <cs:effectRef idx="0"/>
    <cs:fontRef idx="minor">
      <a:schemeClr val="dk1"/>
    </cs:fontRef>
    <cs:spPr>
      <a:ln w="9525" cap="flat" cmpd="sng" algn="ctr">
        <a:solidFill>
          <a:schemeClr val="dk1">
            <a:lumMod val="35000"/>
            <a:lumOff val="65000"/>
            <a:alpha val="33000"/>
          </a:schemeClr>
        </a:solidFill>
        <a:round/>
      </a:ln>
    </cs:spPr>
  </cs:dropLine>
  <cs:errorBar>
    <cs:lnRef idx="0"/>
    <cs:fillRef idx="0"/>
    <cs:effectRef idx="0"/>
    <cs:fontRef idx="minor">
      <a:schemeClr val="dk1"/>
    </cs:fontRef>
    <cs:spPr>
      <a:ln w="9525">
        <a:solidFill>
          <a:schemeClr val="dk1">
            <a:lumMod val="65000"/>
            <a:lumOff val="35000"/>
          </a:schemeClr>
        </a:solidFill>
      </a:ln>
    </cs:spPr>
  </cs:errorBar>
  <cs:floor>
    <cs:lnRef idx="0"/>
    <cs:fillRef idx="0"/>
    <cs:effectRef idx="0"/>
    <cs:fontRef idx="minor">
      <a:schemeClr val="dk1"/>
    </cs:fontRef>
  </cs:floor>
  <cs:gridlineMajor>
    <cs:lnRef idx="0"/>
    <cs:fillRef idx="0"/>
    <cs:effectRef idx="0"/>
    <cs:fontRef idx="minor">
      <a:schemeClr val="dk1"/>
    </cs:fontRef>
    <cs:spPr>
      <a:ln>
        <a:solidFill>
          <a:schemeClr val="dk1">
            <a:lumMod val="15000"/>
            <a:lumOff val="85000"/>
          </a:schemeClr>
        </a:solidFill>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35000"/>
            <a:lumOff val="65000"/>
          </a:schemeClr>
        </a:solidFill>
      </a:ln>
    </cs:spPr>
  </cs:hiLoLine>
  <cs:leaderLine>
    <cs:lnRef idx="0"/>
    <cs:fillRef idx="0"/>
    <cs:effectRef idx="0"/>
    <cs:fontRef idx="minor">
      <a:schemeClr val="dk1"/>
    </cs:fontRef>
    <cs:spPr>
      <a:ln w="9525">
        <a:solidFill>
          <a:schemeClr val="dk1">
            <a:lumMod val="35000"/>
            <a:lumOff val="65000"/>
          </a:schemeClr>
        </a:solidFill>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spPr>
      <a:gradFill>
        <a:gsLst>
          <a:gs pos="100000">
            <a:schemeClr val="lt1">
              <a:lumMod val="95000"/>
            </a:schemeClr>
          </a:gs>
          <a:gs pos="0">
            <a:schemeClr val="lt1"/>
          </a:gs>
        </a:gsLst>
        <a:lin ang="5400000" scaled="0"/>
      </a:gradFill>
    </cs:spPr>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s:seriesAxis>
  <cs:seriesLine>
    <cs:lnRef idx="0"/>
    <cs:fillRef idx="0"/>
    <cs:effectRef idx="0"/>
    <cs:fontRef idx="minor">
      <a:schemeClr val="dk1"/>
    </cs:fontRef>
    <cs:spPr>
      <a:ln w="9525">
        <a:solidFill>
          <a:schemeClr val="dk1">
            <a:lumMod val="35000"/>
            <a:lumOff val="65000"/>
          </a:schemeClr>
        </a:solidFill>
        <a:prstDash val="dash"/>
      </a:ln>
    </cs:spPr>
  </cs:seriesLine>
  <cs:title>
    <cs:lnRef idx="0"/>
    <cs:fillRef idx="0"/>
    <cs:effectRef idx="0"/>
    <cs:fontRef idx="minor">
      <a:schemeClr val="dk1">
        <a:lumMod val="50000"/>
        <a:lumOff val="50000"/>
      </a:schemeClr>
    </cs:fontRef>
    <cs:defRPr sz="1400" kern="1200" cap="none" spc="2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65000"/>
        <a:lumOff val="35000"/>
      </a:schemeClr>
    </cs:fontRef>
    <cs:defRPr sz="900" kern="1200" spc="20" baseline="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7E49A6-2F98-4EBE-99C3-5DC72BFD0BD5}" type="datetimeFigureOut">
              <a:rPr lang="sv-SE" smtClean="0"/>
              <a:t>2025-07-03</a:t>
            </a:fld>
            <a:endParaRPr lang="sv-SE"/>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391F92-1B3D-45BC-91B4-87E1F6EC6811}" type="slidenum">
              <a:rPr lang="sv-SE" smtClean="0"/>
              <a:t>‹#›</a:t>
            </a:fld>
            <a:endParaRPr lang="sv-SE"/>
          </a:p>
        </p:txBody>
      </p:sp>
    </p:spTree>
    <p:extLst>
      <p:ext uri="{BB962C8B-B14F-4D97-AF65-F5344CB8AC3E}">
        <p14:creationId xmlns:p14="http://schemas.microsoft.com/office/powerpoint/2010/main" val="4076052066"/>
      </p:ext>
    </p:extLst>
  </p:cSld>
  <p:clrMap bg1="lt1" tx1="dk1" bg2="lt2" tx2="dk2" accent1="accent1" accent2="accent2" accent3="accent3" accent4="accent4" accent5="accent5" accent6="accent6" hlink="hlink" folHlink="folHlink"/>
  <p:notesStyle>
    <a:lvl1pPr marL="0" algn="l" defTabSz="538764" rtl="0" eaLnBrk="1" latinLnBrk="0" hangingPunct="1">
      <a:defRPr sz="707" kern="1200">
        <a:solidFill>
          <a:schemeClr val="tx1"/>
        </a:solidFill>
        <a:latin typeface="+mn-lt"/>
        <a:ea typeface="+mn-ea"/>
        <a:cs typeface="+mn-cs"/>
      </a:defRPr>
    </a:lvl1pPr>
    <a:lvl2pPr marL="269382" algn="l" defTabSz="538764" rtl="0" eaLnBrk="1" latinLnBrk="0" hangingPunct="1">
      <a:defRPr sz="707" kern="1200">
        <a:solidFill>
          <a:schemeClr val="tx1"/>
        </a:solidFill>
        <a:latin typeface="+mn-lt"/>
        <a:ea typeface="+mn-ea"/>
        <a:cs typeface="+mn-cs"/>
      </a:defRPr>
    </a:lvl2pPr>
    <a:lvl3pPr marL="538764" algn="l" defTabSz="538764" rtl="0" eaLnBrk="1" latinLnBrk="0" hangingPunct="1">
      <a:defRPr sz="707" kern="1200">
        <a:solidFill>
          <a:schemeClr val="tx1"/>
        </a:solidFill>
        <a:latin typeface="+mn-lt"/>
        <a:ea typeface="+mn-ea"/>
        <a:cs typeface="+mn-cs"/>
      </a:defRPr>
    </a:lvl3pPr>
    <a:lvl4pPr marL="808147" algn="l" defTabSz="538764" rtl="0" eaLnBrk="1" latinLnBrk="0" hangingPunct="1">
      <a:defRPr sz="707" kern="1200">
        <a:solidFill>
          <a:schemeClr val="tx1"/>
        </a:solidFill>
        <a:latin typeface="+mn-lt"/>
        <a:ea typeface="+mn-ea"/>
        <a:cs typeface="+mn-cs"/>
      </a:defRPr>
    </a:lvl4pPr>
    <a:lvl5pPr marL="1077529" algn="l" defTabSz="538764" rtl="0" eaLnBrk="1" latinLnBrk="0" hangingPunct="1">
      <a:defRPr sz="707" kern="1200">
        <a:solidFill>
          <a:schemeClr val="tx1"/>
        </a:solidFill>
        <a:latin typeface="+mn-lt"/>
        <a:ea typeface="+mn-ea"/>
        <a:cs typeface="+mn-cs"/>
      </a:defRPr>
    </a:lvl5pPr>
    <a:lvl6pPr marL="1346911" algn="l" defTabSz="538764" rtl="0" eaLnBrk="1" latinLnBrk="0" hangingPunct="1">
      <a:defRPr sz="707" kern="1200">
        <a:solidFill>
          <a:schemeClr val="tx1"/>
        </a:solidFill>
        <a:latin typeface="+mn-lt"/>
        <a:ea typeface="+mn-ea"/>
        <a:cs typeface="+mn-cs"/>
      </a:defRPr>
    </a:lvl6pPr>
    <a:lvl7pPr marL="1616293" algn="l" defTabSz="538764" rtl="0" eaLnBrk="1" latinLnBrk="0" hangingPunct="1">
      <a:defRPr sz="707" kern="1200">
        <a:solidFill>
          <a:schemeClr val="tx1"/>
        </a:solidFill>
        <a:latin typeface="+mn-lt"/>
        <a:ea typeface="+mn-ea"/>
        <a:cs typeface="+mn-cs"/>
      </a:defRPr>
    </a:lvl7pPr>
    <a:lvl8pPr marL="1885676" algn="l" defTabSz="538764" rtl="0" eaLnBrk="1" latinLnBrk="0" hangingPunct="1">
      <a:defRPr sz="707" kern="1200">
        <a:solidFill>
          <a:schemeClr val="tx1"/>
        </a:solidFill>
        <a:latin typeface="+mn-lt"/>
        <a:ea typeface="+mn-ea"/>
        <a:cs typeface="+mn-cs"/>
      </a:defRPr>
    </a:lvl8pPr>
    <a:lvl9pPr marL="2155058" algn="l" defTabSz="538764" rtl="0" eaLnBrk="1" latinLnBrk="0" hangingPunct="1">
      <a:defRPr sz="70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a:t>Behöver uppdateras månatligen (från vänster till höger, upp till ned)</a:t>
            </a:r>
          </a:p>
          <a:p>
            <a:pPr marL="228600" indent="-228600">
              <a:buAutoNum type="arabicPeriod"/>
            </a:pPr>
            <a:r>
              <a:rPr lang="sv-SE" dirty="0"/>
              <a:t>Månaden högst upp till höger</a:t>
            </a:r>
          </a:p>
          <a:p>
            <a:pPr marL="228600" indent="-228600">
              <a:buAutoNum type="arabicPeriod"/>
            </a:pPr>
            <a:r>
              <a:rPr lang="sv-SE" dirty="0"/>
              <a:t>Fondförmögenheten, se till att tusen avgränsare är med </a:t>
            </a:r>
          </a:p>
          <a:p>
            <a:pPr marL="228600" indent="-228600">
              <a:buAutoNum type="arabicPeriod"/>
            </a:pPr>
            <a:r>
              <a:rPr lang="sv-SE" dirty="0"/>
              <a:t>Uppdatera förvaltarkommentarerna från Petter</a:t>
            </a:r>
          </a:p>
          <a:p>
            <a:pPr marL="228600" indent="-228600">
              <a:buAutoNum type="arabicPeriod"/>
            </a:pPr>
            <a:endParaRPr lang="sv-SE" dirty="0"/>
          </a:p>
          <a:p>
            <a:pPr marL="228600" indent="-228600">
              <a:buAutoNum type="arabicPeriod"/>
            </a:pPr>
            <a:endParaRPr lang="sv-SE" dirty="0"/>
          </a:p>
          <a:p>
            <a:pPr marL="228600" indent="-228600">
              <a:buAutoNum type="arabicPeriod"/>
            </a:pPr>
            <a:endParaRPr lang="sv-SE" dirty="0"/>
          </a:p>
          <a:p>
            <a:pPr marL="0" indent="0">
              <a:buNone/>
            </a:pPr>
            <a:r>
              <a:rPr lang="sv-SE" b="1" dirty="0"/>
              <a:t>Gå till den länkade </a:t>
            </a:r>
            <a:r>
              <a:rPr lang="sv-SE" b="1" dirty="0" err="1"/>
              <a:t>excel</a:t>
            </a:r>
            <a:r>
              <a:rPr lang="sv-SE" b="1" dirty="0"/>
              <a:t>-filen</a:t>
            </a:r>
          </a:p>
          <a:p>
            <a:pPr marL="228600" indent="-228600">
              <a:buAutoNum type="arabicPeriod"/>
            </a:pPr>
            <a:r>
              <a:rPr lang="sv-SE" dirty="0"/>
              <a:t>5 årig utvecklings-graf, se </a:t>
            </a:r>
            <a:r>
              <a:rPr lang="sv-SE" dirty="0" err="1"/>
              <a:t>excel</a:t>
            </a:r>
            <a:r>
              <a:rPr lang="sv-SE" dirty="0"/>
              <a:t> fil, lägg till senaste månaden och markera fältet för hela utvecklingen. </a:t>
            </a:r>
            <a:r>
              <a:rPr lang="sv-SE" b="1" dirty="0"/>
              <a:t>Fil: </a:t>
            </a:r>
            <a:r>
              <a:rPr lang="sv-SE" b="1" dirty="0" err="1"/>
              <a:t>Performance</a:t>
            </a:r>
            <a:r>
              <a:rPr lang="sv-SE" b="1" dirty="0"/>
              <a:t> ATLE (PDF)</a:t>
            </a:r>
          </a:p>
          <a:p>
            <a:pPr marL="228600" indent="-228600">
              <a:buAutoNum type="arabicPeriod"/>
            </a:pPr>
            <a:r>
              <a:rPr lang="sv-SE" dirty="0"/>
              <a:t>Datapunkterna, utveckling 1 mån, 3 mån… - kontrollera att dessa har uppdaterats</a:t>
            </a:r>
          </a:p>
          <a:p>
            <a:pPr marL="228600" indent="-228600">
              <a:buAutoNum type="arabicPeriod"/>
            </a:pPr>
            <a:endParaRPr lang="sv-SE" dirty="0"/>
          </a:p>
          <a:p>
            <a:pPr marL="0" indent="0">
              <a:buNone/>
            </a:pPr>
            <a:endParaRPr lang="sv-SE" dirty="0"/>
          </a:p>
          <a:p>
            <a:pPr marL="228600" indent="-228600">
              <a:buAutoNum type="arabicPeriod"/>
            </a:pPr>
            <a:endParaRPr lang="sv-SE" dirty="0"/>
          </a:p>
        </p:txBody>
      </p:sp>
      <p:sp>
        <p:nvSpPr>
          <p:cNvPr id="4" name="Slide Number Placeholder 3"/>
          <p:cNvSpPr>
            <a:spLocks noGrp="1"/>
          </p:cNvSpPr>
          <p:nvPr>
            <p:ph type="sldNum" sz="quarter" idx="5"/>
          </p:nvPr>
        </p:nvSpPr>
        <p:spPr/>
        <p:txBody>
          <a:bodyPr/>
          <a:lstStyle/>
          <a:p>
            <a:fld id="{29391F92-1B3D-45BC-91B4-87E1F6EC6811}" type="slidenum">
              <a:rPr lang="sv-SE" smtClean="0"/>
              <a:t>1</a:t>
            </a:fld>
            <a:endParaRPr lang="sv-SE"/>
          </a:p>
        </p:txBody>
      </p:sp>
    </p:spTree>
    <p:extLst>
      <p:ext uri="{BB962C8B-B14F-4D97-AF65-F5344CB8AC3E}">
        <p14:creationId xmlns:p14="http://schemas.microsoft.com/office/powerpoint/2010/main" val="5012047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sv-SE" dirty="0"/>
              <a:t>Innehaven, uppdatera </a:t>
            </a:r>
            <a:r>
              <a:rPr lang="sv-SE" dirty="0" err="1"/>
              <a:t>excel</a:t>
            </a:r>
            <a:r>
              <a:rPr lang="sv-SE" dirty="0"/>
              <a:t>, högerklicka tabellen ”</a:t>
            </a:r>
            <a:r>
              <a:rPr lang="sv-SE" dirty="0" err="1"/>
              <a:t>update</a:t>
            </a:r>
            <a:r>
              <a:rPr lang="sv-SE" dirty="0"/>
              <a:t> </a:t>
            </a:r>
            <a:r>
              <a:rPr lang="sv-SE" dirty="0" err="1"/>
              <a:t>link</a:t>
            </a:r>
            <a:r>
              <a:rPr lang="sv-SE" dirty="0"/>
              <a:t>”</a:t>
            </a:r>
          </a:p>
          <a:p>
            <a:pPr marL="228600" indent="-228600">
              <a:buAutoNum type="arabicPeriod"/>
            </a:pPr>
            <a:r>
              <a:rPr lang="sv-SE" dirty="0"/>
              <a:t>Månadsavkastning, försäkra om att senaste månadens avkastning är med i </a:t>
            </a:r>
            <a:r>
              <a:rPr lang="sv-SE" dirty="0" err="1"/>
              <a:t>excelen</a:t>
            </a:r>
            <a:r>
              <a:rPr lang="sv-SE" dirty="0"/>
              <a:t>, högerklicka tabellen ”</a:t>
            </a:r>
            <a:r>
              <a:rPr lang="sv-SE" dirty="0" err="1"/>
              <a:t>update</a:t>
            </a:r>
            <a:r>
              <a:rPr lang="sv-SE" dirty="0"/>
              <a:t> </a:t>
            </a:r>
            <a:r>
              <a:rPr lang="sv-SE" dirty="0" err="1"/>
              <a:t>link</a:t>
            </a:r>
            <a:r>
              <a:rPr lang="sv-SE" dirty="0"/>
              <a:t>”</a:t>
            </a:r>
          </a:p>
          <a:p>
            <a:pPr marL="228600" indent="-228600">
              <a:buAutoNum type="arabicPeriod"/>
            </a:pPr>
            <a:r>
              <a:rPr lang="sv-SE" dirty="0"/>
              <a:t>Geografisk fördelning, kopiera och klistra in nya siffror till </a:t>
            </a:r>
            <a:r>
              <a:rPr lang="sv-SE" dirty="0" err="1"/>
              <a:t>excelen</a:t>
            </a:r>
            <a:r>
              <a:rPr lang="sv-SE"/>
              <a:t>, kontrollera att allt har uppdaterats och ser rätt ut gällande översättning och att samtliga länder/sektorer får plats på sidan</a:t>
            </a:r>
          </a:p>
        </p:txBody>
      </p:sp>
      <p:sp>
        <p:nvSpPr>
          <p:cNvPr id="4" name="Slide Number Placeholder 3"/>
          <p:cNvSpPr>
            <a:spLocks noGrp="1"/>
          </p:cNvSpPr>
          <p:nvPr>
            <p:ph type="sldNum" sz="quarter" idx="5"/>
          </p:nvPr>
        </p:nvSpPr>
        <p:spPr/>
        <p:txBody>
          <a:bodyPr/>
          <a:lstStyle/>
          <a:p>
            <a:fld id="{29391F92-1B3D-45BC-91B4-87E1F6EC6811}" type="slidenum">
              <a:rPr lang="sv-SE" smtClean="0"/>
              <a:t>2</a:t>
            </a:fld>
            <a:endParaRPr lang="sv-SE"/>
          </a:p>
        </p:txBody>
      </p:sp>
    </p:spTree>
    <p:extLst>
      <p:ext uri="{BB962C8B-B14F-4D97-AF65-F5344CB8AC3E}">
        <p14:creationId xmlns:p14="http://schemas.microsoft.com/office/powerpoint/2010/main" val="33260653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a:t>Behöver uppdateras månatligen (från vänster till höger, upp till ned)</a:t>
            </a:r>
          </a:p>
          <a:p>
            <a:pPr marL="228600" indent="-228600">
              <a:buAutoNum type="arabicPeriod"/>
            </a:pPr>
            <a:r>
              <a:rPr lang="sv-SE" dirty="0"/>
              <a:t>Månaden högst upp till höger</a:t>
            </a:r>
          </a:p>
          <a:p>
            <a:pPr marL="228600" indent="-228600">
              <a:buAutoNum type="arabicPeriod"/>
            </a:pPr>
            <a:r>
              <a:rPr lang="sv-SE" dirty="0"/>
              <a:t>Fondförmögenheten, se till att tusen avgränsare är med </a:t>
            </a:r>
          </a:p>
          <a:p>
            <a:pPr marL="228600" indent="-228600">
              <a:buAutoNum type="arabicPeriod"/>
            </a:pPr>
            <a:r>
              <a:rPr lang="sv-SE" dirty="0"/>
              <a:t>Uppdatera förvaltarkommentarerna från Petter</a:t>
            </a:r>
          </a:p>
          <a:p>
            <a:pPr marL="228600" indent="-228600">
              <a:buAutoNum type="arabicPeriod"/>
            </a:pPr>
            <a:endParaRPr lang="sv-SE" dirty="0"/>
          </a:p>
          <a:p>
            <a:pPr marL="228600" indent="-228600">
              <a:buAutoNum type="arabicPeriod"/>
            </a:pPr>
            <a:endParaRPr lang="sv-SE" dirty="0"/>
          </a:p>
          <a:p>
            <a:pPr marL="228600" indent="-228600">
              <a:buAutoNum type="arabicPeriod"/>
            </a:pPr>
            <a:endParaRPr lang="sv-SE" dirty="0"/>
          </a:p>
          <a:p>
            <a:pPr marL="0" indent="0">
              <a:buNone/>
            </a:pPr>
            <a:r>
              <a:rPr lang="sv-SE" b="1" dirty="0"/>
              <a:t>Gå till den länkade </a:t>
            </a:r>
            <a:r>
              <a:rPr lang="sv-SE" b="1" dirty="0" err="1"/>
              <a:t>excel</a:t>
            </a:r>
            <a:r>
              <a:rPr lang="sv-SE" b="1" dirty="0"/>
              <a:t>-filen</a:t>
            </a:r>
          </a:p>
          <a:p>
            <a:pPr marL="228600" indent="-228600">
              <a:buAutoNum type="arabicPeriod"/>
            </a:pPr>
            <a:r>
              <a:rPr lang="sv-SE" dirty="0"/>
              <a:t>5 årig utvecklings-graf, se </a:t>
            </a:r>
            <a:r>
              <a:rPr lang="sv-SE" dirty="0" err="1"/>
              <a:t>excel</a:t>
            </a:r>
            <a:r>
              <a:rPr lang="sv-SE" dirty="0"/>
              <a:t> fil, lägg till senaste månaden och markera fältet för hela utvecklingen. </a:t>
            </a:r>
            <a:r>
              <a:rPr lang="sv-SE" b="1" dirty="0"/>
              <a:t>Fil: </a:t>
            </a:r>
            <a:r>
              <a:rPr lang="sv-SE" b="1" dirty="0" err="1"/>
              <a:t>Performance</a:t>
            </a:r>
            <a:r>
              <a:rPr lang="sv-SE" b="1" dirty="0"/>
              <a:t> ATLE (PDF)</a:t>
            </a:r>
          </a:p>
          <a:p>
            <a:pPr marL="228600" indent="-228600">
              <a:buAutoNum type="arabicPeriod"/>
            </a:pPr>
            <a:r>
              <a:rPr lang="sv-SE" dirty="0"/>
              <a:t>Datapunkterna, utveckling 1 mån, 3 mån… - kontrollera att dessa har uppdaterats</a:t>
            </a:r>
          </a:p>
          <a:p>
            <a:pPr marL="228600" indent="-228600">
              <a:buAutoNum type="arabicPeriod"/>
            </a:pPr>
            <a:endParaRPr lang="sv-SE" dirty="0"/>
          </a:p>
          <a:p>
            <a:pPr marL="0" indent="0">
              <a:buNone/>
            </a:pPr>
            <a:endParaRPr lang="sv-SE" dirty="0"/>
          </a:p>
          <a:p>
            <a:pPr marL="228600" indent="-228600">
              <a:buAutoNum type="arabicPeriod"/>
            </a:pPr>
            <a:endParaRPr lang="sv-SE" dirty="0"/>
          </a:p>
        </p:txBody>
      </p:sp>
      <p:sp>
        <p:nvSpPr>
          <p:cNvPr id="4" name="Slide Number Placeholder 3"/>
          <p:cNvSpPr>
            <a:spLocks noGrp="1"/>
          </p:cNvSpPr>
          <p:nvPr>
            <p:ph type="sldNum" sz="quarter" idx="5"/>
          </p:nvPr>
        </p:nvSpPr>
        <p:spPr/>
        <p:txBody>
          <a:bodyPr/>
          <a:lstStyle/>
          <a:p>
            <a:fld id="{29391F92-1B3D-45BC-91B4-87E1F6EC6811}" type="slidenum">
              <a:rPr lang="sv-SE" smtClean="0"/>
              <a:t>3</a:t>
            </a:fld>
            <a:endParaRPr lang="sv-SE"/>
          </a:p>
        </p:txBody>
      </p:sp>
    </p:spTree>
    <p:extLst>
      <p:ext uri="{BB962C8B-B14F-4D97-AF65-F5344CB8AC3E}">
        <p14:creationId xmlns:p14="http://schemas.microsoft.com/office/powerpoint/2010/main" val="34067179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sv-SE"/>
              <a:t>Innehaven, uppdatera </a:t>
            </a:r>
            <a:r>
              <a:rPr lang="sv-SE" err="1"/>
              <a:t>excel</a:t>
            </a:r>
            <a:r>
              <a:rPr lang="sv-SE"/>
              <a:t>, högerklicka tabellen ”</a:t>
            </a:r>
            <a:r>
              <a:rPr lang="sv-SE" err="1"/>
              <a:t>update</a:t>
            </a:r>
            <a:r>
              <a:rPr lang="sv-SE"/>
              <a:t> </a:t>
            </a:r>
            <a:r>
              <a:rPr lang="sv-SE" err="1"/>
              <a:t>link</a:t>
            </a:r>
            <a:r>
              <a:rPr lang="sv-SE"/>
              <a:t>”</a:t>
            </a:r>
          </a:p>
          <a:p>
            <a:pPr marL="228600" indent="-228600">
              <a:buAutoNum type="arabicPeriod"/>
            </a:pPr>
            <a:r>
              <a:rPr lang="sv-SE"/>
              <a:t>Månadsavkastning, försäkra om att senaste månadens avkastning är med i </a:t>
            </a:r>
            <a:r>
              <a:rPr lang="sv-SE" err="1"/>
              <a:t>excelen</a:t>
            </a:r>
            <a:r>
              <a:rPr lang="sv-SE"/>
              <a:t>, högerklicka tabellen ”</a:t>
            </a:r>
            <a:r>
              <a:rPr lang="sv-SE" err="1"/>
              <a:t>update</a:t>
            </a:r>
            <a:r>
              <a:rPr lang="sv-SE"/>
              <a:t> </a:t>
            </a:r>
            <a:r>
              <a:rPr lang="sv-SE" err="1"/>
              <a:t>link</a:t>
            </a:r>
            <a:r>
              <a:rPr lang="sv-SE"/>
              <a:t>”</a:t>
            </a:r>
          </a:p>
          <a:p>
            <a:pPr marL="228600" indent="-228600">
              <a:buAutoNum type="arabicPeriod"/>
            </a:pPr>
            <a:r>
              <a:rPr lang="sv-SE"/>
              <a:t>Geografisk fördelning, kopiera och klistra in nya siffror till </a:t>
            </a:r>
            <a:r>
              <a:rPr lang="sv-SE" err="1"/>
              <a:t>excelen</a:t>
            </a:r>
            <a:r>
              <a:rPr lang="sv-SE"/>
              <a:t>, kontrollera att allt har uppdaterats och ser rätt ut gällande översättning och att samtliga länder/sektorer får plats på sidan</a:t>
            </a:r>
          </a:p>
        </p:txBody>
      </p:sp>
      <p:sp>
        <p:nvSpPr>
          <p:cNvPr id="4" name="Slide Number Placeholder 3"/>
          <p:cNvSpPr>
            <a:spLocks noGrp="1"/>
          </p:cNvSpPr>
          <p:nvPr>
            <p:ph type="sldNum" sz="quarter" idx="5"/>
          </p:nvPr>
        </p:nvSpPr>
        <p:spPr/>
        <p:txBody>
          <a:bodyPr/>
          <a:lstStyle/>
          <a:p>
            <a:fld id="{29391F92-1B3D-45BC-91B4-87E1F6EC6811}" type="slidenum">
              <a:rPr lang="sv-SE" smtClean="0"/>
              <a:t>4</a:t>
            </a:fld>
            <a:endParaRPr lang="sv-SE"/>
          </a:p>
        </p:txBody>
      </p:sp>
    </p:spTree>
    <p:extLst>
      <p:ext uri="{BB962C8B-B14F-4D97-AF65-F5344CB8AC3E}">
        <p14:creationId xmlns:p14="http://schemas.microsoft.com/office/powerpoint/2010/main" val="33403196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6962C34F-63F8-4A87-81D2-69DF17189075}" type="datetimeFigureOut">
              <a:rPr lang="sv-SE" smtClean="0"/>
              <a:t>2025-07-03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2465F278-D0BC-4E7E-9FF0-435E19DAC422}" type="slidenum">
              <a:rPr lang="sv-SE" smtClean="0"/>
              <a:t>‹#›</a:t>
            </a:fld>
            <a:endParaRPr lang="sv-SE"/>
          </a:p>
        </p:txBody>
      </p:sp>
    </p:spTree>
    <p:extLst>
      <p:ext uri="{BB962C8B-B14F-4D97-AF65-F5344CB8AC3E}">
        <p14:creationId xmlns:p14="http://schemas.microsoft.com/office/powerpoint/2010/main" val="3026170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962C34F-63F8-4A87-81D2-69DF17189075}" type="datetimeFigureOut">
              <a:rPr lang="sv-SE" smtClean="0"/>
              <a:t>2025-07-03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2465F278-D0BC-4E7E-9FF0-435E19DAC422}" type="slidenum">
              <a:rPr lang="sv-SE" smtClean="0"/>
              <a:t>‹#›</a:t>
            </a:fld>
            <a:endParaRPr lang="sv-SE"/>
          </a:p>
        </p:txBody>
      </p:sp>
    </p:spTree>
    <p:extLst>
      <p:ext uri="{BB962C8B-B14F-4D97-AF65-F5344CB8AC3E}">
        <p14:creationId xmlns:p14="http://schemas.microsoft.com/office/powerpoint/2010/main" val="627574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962C34F-63F8-4A87-81D2-69DF17189075}" type="datetimeFigureOut">
              <a:rPr lang="sv-SE" smtClean="0"/>
              <a:t>2025-07-03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2465F278-D0BC-4E7E-9FF0-435E19DAC422}" type="slidenum">
              <a:rPr lang="sv-SE" smtClean="0"/>
              <a:t>‹#›</a:t>
            </a:fld>
            <a:endParaRPr lang="sv-SE"/>
          </a:p>
        </p:txBody>
      </p:sp>
    </p:spTree>
    <p:extLst>
      <p:ext uri="{BB962C8B-B14F-4D97-AF65-F5344CB8AC3E}">
        <p14:creationId xmlns:p14="http://schemas.microsoft.com/office/powerpoint/2010/main" val="3589605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962C34F-63F8-4A87-81D2-69DF17189075}" type="datetimeFigureOut">
              <a:rPr lang="sv-SE" smtClean="0"/>
              <a:t>2025-07-03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2465F278-D0BC-4E7E-9FF0-435E19DAC422}" type="slidenum">
              <a:rPr lang="sv-SE" smtClean="0"/>
              <a:t>‹#›</a:t>
            </a:fld>
            <a:endParaRPr lang="sv-SE"/>
          </a:p>
        </p:txBody>
      </p:sp>
    </p:spTree>
    <p:extLst>
      <p:ext uri="{BB962C8B-B14F-4D97-AF65-F5344CB8AC3E}">
        <p14:creationId xmlns:p14="http://schemas.microsoft.com/office/powerpoint/2010/main" val="384433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62C34F-63F8-4A87-81D2-69DF17189075}" type="datetimeFigureOut">
              <a:rPr lang="sv-SE" smtClean="0"/>
              <a:t>2025-07-03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2465F278-D0BC-4E7E-9FF0-435E19DAC422}" type="slidenum">
              <a:rPr lang="sv-SE" smtClean="0"/>
              <a:t>‹#›</a:t>
            </a:fld>
            <a:endParaRPr lang="sv-SE"/>
          </a:p>
        </p:txBody>
      </p:sp>
    </p:spTree>
    <p:extLst>
      <p:ext uri="{BB962C8B-B14F-4D97-AF65-F5344CB8AC3E}">
        <p14:creationId xmlns:p14="http://schemas.microsoft.com/office/powerpoint/2010/main" val="3350217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962C34F-63F8-4A87-81D2-69DF17189075}" type="datetimeFigureOut">
              <a:rPr lang="sv-SE" smtClean="0"/>
              <a:t>2025-07-03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2465F278-D0BC-4E7E-9FF0-435E19DAC422}" type="slidenum">
              <a:rPr lang="sv-SE" smtClean="0"/>
              <a:t>‹#›</a:t>
            </a:fld>
            <a:endParaRPr lang="sv-SE"/>
          </a:p>
        </p:txBody>
      </p:sp>
    </p:spTree>
    <p:extLst>
      <p:ext uri="{BB962C8B-B14F-4D97-AF65-F5344CB8AC3E}">
        <p14:creationId xmlns:p14="http://schemas.microsoft.com/office/powerpoint/2010/main" val="4012746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962C34F-63F8-4A87-81D2-69DF17189075}" type="datetimeFigureOut">
              <a:rPr lang="sv-SE" smtClean="0"/>
              <a:t>2025-07-03</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2465F278-D0BC-4E7E-9FF0-435E19DAC422}" type="slidenum">
              <a:rPr lang="sv-SE" smtClean="0"/>
              <a:t>‹#›</a:t>
            </a:fld>
            <a:endParaRPr lang="sv-SE"/>
          </a:p>
        </p:txBody>
      </p:sp>
    </p:spTree>
    <p:extLst>
      <p:ext uri="{BB962C8B-B14F-4D97-AF65-F5344CB8AC3E}">
        <p14:creationId xmlns:p14="http://schemas.microsoft.com/office/powerpoint/2010/main" val="2160689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962C34F-63F8-4A87-81D2-69DF17189075}" type="datetimeFigureOut">
              <a:rPr lang="sv-SE" smtClean="0"/>
              <a:t>2025-07-03</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2465F278-D0BC-4E7E-9FF0-435E19DAC422}" type="slidenum">
              <a:rPr lang="sv-SE" smtClean="0"/>
              <a:t>‹#›</a:t>
            </a:fld>
            <a:endParaRPr lang="sv-SE"/>
          </a:p>
        </p:txBody>
      </p:sp>
    </p:spTree>
    <p:extLst>
      <p:ext uri="{BB962C8B-B14F-4D97-AF65-F5344CB8AC3E}">
        <p14:creationId xmlns:p14="http://schemas.microsoft.com/office/powerpoint/2010/main" val="1284408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62C34F-63F8-4A87-81D2-69DF17189075}" type="datetimeFigureOut">
              <a:rPr lang="sv-SE" smtClean="0"/>
              <a:t>2025-07-03</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2465F278-D0BC-4E7E-9FF0-435E19DAC422}" type="slidenum">
              <a:rPr lang="sv-SE" smtClean="0"/>
              <a:t>‹#›</a:t>
            </a:fld>
            <a:endParaRPr lang="sv-SE"/>
          </a:p>
        </p:txBody>
      </p:sp>
    </p:spTree>
    <p:extLst>
      <p:ext uri="{BB962C8B-B14F-4D97-AF65-F5344CB8AC3E}">
        <p14:creationId xmlns:p14="http://schemas.microsoft.com/office/powerpoint/2010/main" val="2495932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6962C34F-63F8-4A87-81D2-69DF17189075}" type="datetimeFigureOut">
              <a:rPr lang="sv-SE" smtClean="0"/>
              <a:t>2025-07-03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2465F278-D0BC-4E7E-9FF0-435E19DAC422}" type="slidenum">
              <a:rPr lang="sv-SE" smtClean="0"/>
              <a:t>‹#›</a:t>
            </a:fld>
            <a:endParaRPr lang="sv-SE"/>
          </a:p>
        </p:txBody>
      </p:sp>
    </p:spTree>
    <p:extLst>
      <p:ext uri="{BB962C8B-B14F-4D97-AF65-F5344CB8AC3E}">
        <p14:creationId xmlns:p14="http://schemas.microsoft.com/office/powerpoint/2010/main" val="3400084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6962C34F-63F8-4A87-81D2-69DF17189075}" type="datetimeFigureOut">
              <a:rPr lang="sv-SE" smtClean="0"/>
              <a:t>2025-07-03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2465F278-D0BC-4E7E-9FF0-435E19DAC422}" type="slidenum">
              <a:rPr lang="sv-SE" smtClean="0"/>
              <a:t>‹#›</a:t>
            </a:fld>
            <a:endParaRPr lang="sv-SE"/>
          </a:p>
        </p:txBody>
      </p:sp>
    </p:spTree>
    <p:extLst>
      <p:ext uri="{BB962C8B-B14F-4D97-AF65-F5344CB8AC3E}">
        <p14:creationId xmlns:p14="http://schemas.microsoft.com/office/powerpoint/2010/main" val="3146102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6962C34F-63F8-4A87-81D2-69DF17189075}" type="datetimeFigureOut">
              <a:rPr lang="sv-SE" smtClean="0"/>
              <a:t>2025-07-03</a:t>
            </a:fld>
            <a:endParaRPr lang="sv-SE"/>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sv-SE"/>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65F278-D0BC-4E7E-9FF0-435E19DAC422}" type="slidenum">
              <a:rPr lang="sv-SE" smtClean="0"/>
              <a:t>‹#›</a:t>
            </a:fld>
            <a:endParaRPr lang="sv-SE"/>
          </a:p>
        </p:txBody>
      </p:sp>
    </p:spTree>
    <p:extLst>
      <p:ext uri="{BB962C8B-B14F-4D97-AF65-F5344CB8AC3E}">
        <p14:creationId xmlns:p14="http://schemas.microsoft.com/office/powerpoint/2010/main" val="35379182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chart" Target="../charts/chart1.xml"/><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jpe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8" Type="http://schemas.openxmlformats.org/officeDocument/2006/relationships/chart" Target="../charts/chart3.xml"/><Relationship Id="rId3" Type="http://schemas.openxmlformats.org/officeDocument/2006/relationships/image" Target="../media/image9.png"/><Relationship Id="rId7"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chart" Target="../charts/chart4.xml"/><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jpeg"/><Relationship Id="rId9" Type="http://schemas.openxmlformats.org/officeDocument/2006/relationships/image" Target="../media/image7.png"/></Relationships>
</file>

<file path=ppt/slides/_rels/slide4.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9.png"/><Relationship Id="rId7" Type="http://schemas.openxmlformats.org/officeDocument/2006/relationships/image" Target="../media/image13.emf"/><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oleObject" Target="https://atleim.sharepoint.com/sites/Datapipeline/Delade%20dokument/General/Mallar,%20m&#229;nads-rapport%20och%20brev/Humle%20m&#229;nadsrapport%20excel.xlsx!Sverige%20f&#246;rdelning!%5bHumle%20m&#229;nadsrapport%20excel.xlsx%5dSverige%20f&#246;rdelning%20Chart%205" TargetMode="External"/><Relationship Id="rId5" Type="http://schemas.openxmlformats.org/officeDocument/2006/relationships/image" Target="../media/image11.png"/><Relationship Id="rId4" Type="http://schemas.openxmlformats.org/officeDocument/2006/relationships/image" Target="../media/image10.png"/><Relationship Id="rId9" Type="http://schemas.openxmlformats.org/officeDocument/2006/relationships/chart" Target="../charts/char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0248DDA1-EEDD-B9E0-FF34-CEEB0D305359}"/>
              </a:ext>
            </a:extLst>
          </p:cNvPr>
          <p:cNvSpPr/>
          <p:nvPr/>
        </p:nvSpPr>
        <p:spPr>
          <a:xfrm>
            <a:off x="0" y="1000506"/>
            <a:ext cx="6858000" cy="307778"/>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ea typeface="Verdana" panose="020B0604030504040204" pitchFamily="34" charset="0"/>
            </a:endParaRPr>
          </a:p>
        </p:txBody>
      </p:sp>
      <p:sp>
        <p:nvSpPr>
          <p:cNvPr id="10" name="TextBox 9">
            <a:extLst>
              <a:ext uri="{FF2B5EF4-FFF2-40B4-BE49-F238E27FC236}">
                <a16:creationId xmlns:a16="http://schemas.microsoft.com/office/drawing/2014/main" id="{56139649-FE18-04E1-BFE4-839827D58FC9}"/>
              </a:ext>
            </a:extLst>
          </p:cNvPr>
          <p:cNvSpPr txBox="1"/>
          <p:nvPr/>
        </p:nvSpPr>
        <p:spPr>
          <a:xfrm>
            <a:off x="3428521" y="997235"/>
            <a:ext cx="3516537" cy="307777"/>
          </a:xfrm>
          <a:prstGeom prst="rect">
            <a:avLst/>
          </a:prstGeom>
          <a:noFill/>
        </p:spPr>
        <p:txBody>
          <a:bodyPr wrap="square" rtlCol="0">
            <a:spAutoFit/>
          </a:bodyPr>
          <a:lstStyle/>
          <a:p>
            <a:pPr algn="ctr"/>
            <a:r>
              <a:rPr lang="sv-SE" sz="1400" b="1" dirty="0">
                <a:ea typeface="Verdana" panose="020B0604030504040204" pitchFamily="34" charset="0"/>
              </a:rPr>
              <a:t>Juni 2025</a:t>
            </a:r>
          </a:p>
        </p:txBody>
      </p:sp>
      <p:sp>
        <p:nvSpPr>
          <p:cNvPr id="11" name="TextBox 10">
            <a:extLst>
              <a:ext uri="{FF2B5EF4-FFF2-40B4-BE49-F238E27FC236}">
                <a16:creationId xmlns:a16="http://schemas.microsoft.com/office/drawing/2014/main" id="{046112FD-9B94-CCE7-344C-8C23499FFC3E}"/>
              </a:ext>
            </a:extLst>
          </p:cNvPr>
          <p:cNvSpPr txBox="1"/>
          <p:nvPr/>
        </p:nvSpPr>
        <p:spPr>
          <a:xfrm>
            <a:off x="3522955" y="1418538"/>
            <a:ext cx="1895008" cy="1849737"/>
          </a:xfrm>
          <a:prstGeom prst="rect">
            <a:avLst/>
          </a:prstGeom>
          <a:noFill/>
        </p:spPr>
        <p:txBody>
          <a:bodyPr wrap="square" numCol="1" rtlCol="0">
            <a:spAutoFit/>
          </a:bodyPr>
          <a:lstStyle/>
          <a:p>
            <a:pPr>
              <a:lnSpc>
                <a:spcPct val="150000"/>
              </a:lnSpc>
            </a:pPr>
            <a:r>
              <a:rPr lang="sv-SE" sz="1400" b="1" dirty="0">
                <a:ea typeface="Verdana" panose="020B0604030504040204" pitchFamily="34" charset="0"/>
              </a:rPr>
              <a:t>Fondfakta</a:t>
            </a:r>
          </a:p>
          <a:p>
            <a:pPr>
              <a:lnSpc>
                <a:spcPct val="150000"/>
              </a:lnSpc>
            </a:pPr>
            <a:r>
              <a:rPr lang="sv-SE" sz="900" b="1" dirty="0">
                <a:ea typeface="Verdana" panose="020B0604030504040204" pitchFamily="34" charset="0"/>
              </a:rPr>
              <a:t>Namn</a:t>
            </a:r>
          </a:p>
          <a:p>
            <a:pPr>
              <a:lnSpc>
                <a:spcPct val="150000"/>
              </a:lnSpc>
            </a:pPr>
            <a:r>
              <a:rPr lang="sv-SE" sz="900" b="1" dirty="0">
                <a:ea typeface="Verdana" panose="020B0604030504040204" pitchFamily="34" charset="0"/>
              </a:rPr>
              <a:t>ISIN</a:t>
            </a:r>
          </a:p>
          <a:p>
            <a:pPr>
              <a:lnSpc>
                <a:spcPct val="150000"/>
              </a:lnSpc>
            </a:pPr>
            <a:r>
              <a:rPr lang="sv-SE" sz="900" b="1" dirty="0">
                <a:ea typeface="Verdana" panose="020B0604030504040204" pitchFamily="34" charset="0"/>
              </a:rPr>
              <a:t>Valuta</a:t>
            </a:r>
          </a:p>
          <a:p>
            <a:pPr>
              <a:lnSpc>
                <a:spcPct val="150000"/>
              </a:lnSpc>
            </a:pPr>
            <a:r>
              <a:rPr lang="sv-SE" sz="900" b="1" dirty="0">
                <a:ea typeface="Verdana" panose="020B0604030504040204" pitchFamily="34" charset="0"/>
              </a:rPr>
              <a:t>Startdatum</a:t>
            </a:r>
          </a:p>
          <a:p>
            <a:pPr>
              <a:lnSpc>
                <a:spcPct val="150000"/>
              </a:lnSpc>
            </a:pPr>
            <a:r>
              <a:rPr lang="sv-SE" sz="900" b="1" dirty="0">
                <a:ea typeface="Verdana" panose="020B0604030504040204" pitchFamily="34" charset="0"/>
              </a:rPr>
              <a:t>Risknivå</a:t>
            </a:r>
          </a:p>
          <a:p>
            <a:pPr>
              <a:lnSpc>
                <a:spcPct val="150000"/>
              </a:lnSpc>
            </a:pPr>
            <a:r>
              <a:rPr lang="sv-SE" sz="900" b="1" dirty="0">
                <a:ea typeface="Verdana" panose="020B0604030504040204" pitchFamily="34" charset="0"/>
              </a:rPr>
              <a:t>Förvaltningsavgift</a:t>
            </a:r>
          </a:p>
          <a:p>
            <a:pPr>
              <a:lnSpc>
                <a:spcPct val="150000"/>
              </a:lnSpc>
            </a:pPr>
            <a:r>
              <a:rPr lang="sv-SE" sz="900" b="1" dirty="0">
                <a:ea typeface="Verdana" panose="020B0604030504040204" pitchFamily="34" charset="0"/>
              </a:rPr>
              <a:t>Fondförmögenhet (MSEK)</a:t>
            </a:r>
          </a:p>
        </p:txBody>
      </p:sp>
      <p:sp>
        <p:nvSpPr>
          <p:cNvPr id="12" name="TextBox 11">
            <a:extLst>
              <a:ext uri="{FF2B5EF4-FFF2-40B4-BE49-F238E27FC236}">
                <a16:creationId xmlns:a16="http://schemas.microsoft.com/office/drawing/2014/main" id="{12F60DCB-CF88-13F0-46DD-886BCAC40346}"/>
              </a:ext>
            </a:extLst>
          </p:cNvPr>
          <p:cNvSpPr txBox="1"/>
          <p:nvPr/>
        </p:nvSpPr>
        <p:spPr>
          <a:xfrm>
            <a:off x="4815831" y="1717969"/>
            <a:ext cx="1958576" cy="1713482"/>
          </a:xfrm>
          <a:prstGeom prst="rect">
            <a:avLst/>
          </a:prstGeom>
          <a:noFill/>
        </p:spPr>
        <p:txBody>
          <a:bodyPr wrap="square" rtlCol="0">
            <a:spAutoFit/>
          </a:bodyPr>
          <a:lstStyle/>
          <a:p>
            <a:pPr algn="r">
              <a:lnSpc>
                <a:spcPct val="150000"/>
              </a:lnSpc>
            </a:pPr>
            <a:r>
              <a:rPr lang="sv-SE" sz="900" dirty="0">
                <a:ea typeface="Verdana" panose="020B0604030504040204" pitchFamily="34" charset="0"/>
              </a:rPr>
              <a:t>Humle Småbolagsfond A</a:t>
            </a:r>
          </a:p>
          <a:p>
            <a:pPr algn="r">
              <a:lnSpc>
                <a:spcPct val="150000"/>
              </a:lnSpc>
            </a:pPr>
            <a:r>
              <a:rPr lang="sv-SE" sz="900" dirty="0">
                <a:ea typeface="Verdana" panose="020B0604030504040204" pitchFamily="34" charset="0"/>
              </a:rPr>
              <a:t>SE0002229658</a:t>
            </a:r>
          </a:p>
          <a:p>
            <a:pPr algn="r">
              <a:lnSpc>
                <a:spcPct val="150000"/>
              </a:lnSpc>
            </a:pPr>
            <a:r>
              <a:rPr lang="sv-SE" sz="900" dirty="0">
                <a:ea typeface="Verdana" panose="020B0604030504040204" pitchFamily="34" charset="0"/>
              </a:rPr>
              <a:t>SEK</a:t>
            </a:r>
          </a:p>
          <a:p>
            <a:pPr algn="r">
              <a:lnSpc>
                <a:spcPct val="150000"/>
              </a:lnSpc>
            </a:pPr>
            <a:r>
              <a:rPr lang="sv-SE" sz="900" dirty="0">
                <a:ea typeface="Verdana" panose="020B0604030504040204" pitchFamily="34" charset="0"/>
              </a:rPr>
              <a:t>2008-01-01</a:t>
            </a:r>
          </a:p>
          <a:p>
            <a:pPr algn="r">
              <a:lnSpc>
                <a:spcPct val="150000"/>
              </a:lnSpc>
            </a:pPr>
            <a:r>
              <a:rPr lang="sv-SE" sz="900" dirty="0">
                <a:ea typeface="Verdana" panose="020B0604030504040204" pitchFamily="34" charset="0"/>
              </a:rPr>
              <a:t>6 av 7</a:t>
            </a:r>
          </a:p>
          <a:p>
            <a:pPr algn="r">
              <a:lnSpc>
                <a:spcPct val="150000"/>
              </a:lnSpc>
            </a:pPr>
            <a:r>
              <a:rPr lang="sv-SE" sz="900" dirty="0">
                <a:ea typeface="Verdana" panose="020B0604030504040204" pitchFamily="34" charset="0"/>
              </a:rPr>
              <a:t>1,50%</a:t>
            </a:r>
          </a:p>
          <a:p>
            <a:pPr algn="r">
              <a:lnSpc>
                <a:spcPct val="150000"/>
              </a:lnSpc>
            </a:pPr>
            <a:r>
              <a:rPr lang="sv-SE" sz="900" dirty="0">
                <a:ea typeface="Verdana" panose="020B0604030504040204" pitchFamily="34" charset="0"/>
              </a:rPr>
              <a:t>4 582</a:t>
            </a:r>
          </a:p>
          <a:p>
            <a:pPr>
              <a:lnSpc>
                <a:spcPct val="150000"/>
              </a:lnSpc>
            </a:pPr>
            <a:endParaRPr lang="sv-SE" sz="800" dirty="0">
              <a:ea typeface="Verdana" panose="020B0604030504040204" pitchFamily="34" charset="0"/>
            </a:endParaRPr>
          </a:p>
        </p:txBody>
      </p:sp>
      <p:sp>
        <p:nvSpPr>
          <p:cNvPr id="15" name="TextBox 14">
            <a:extLst>
              <a:ext uri="{FF2B5EF4-FFF2-40B4-BE49-F238E27FC236}">
                <a16:creationId xmlns:a16="http://schemas.microsoft.com/office/drawing/2014/main" id="{168B10E8-82A0-B926-9783-49D2ECA0D5E8}"/>
              </a:ext>
            </a:extLst>
          </p:cNvPr>
          <p:cNvSpPr txBox="1"/>
          <p:nvPr/>
        </p:nvSpPr>
        <p:spPr>
          <a:xfrm>
            <a:off x="559446" y="4656038"/>
            <a:ext cx="2760315" cy="4916731"/>
          </a:xfrm>
          <a:prstGeom prst="rect">
            <a:avLst/>
          </a:prstGeom>
          <a:noFill/>
        </p:spPr>
        <p:txBody>
          <a:bodyPr wrap="square" rtlCol="0">
            <a:spAutoFit/>
          </a:bodyPr>
          <a:lstStyle/>
          <a:p>
            <a:r>
              <a:rPr lang="sv-SE" sz="950" b="1" dirty="0">
                <a:solidFill>
                  <a:srgbClr val="000000"/>
                </a:solidFill>
                <a:effectLst/>
                <a:ea typeface="Verdana" panose="020B0604030504040204" pitchFamily="34" charset="0"/>
              </a:rPr>
              <a:t>Fonden</a:t>
            </a:r>
            <a:endParaRPr lang="sv-SE" sz="950" dirty="0">
              <a:effectLst/>
              <a:ea typeface="Verdana" panose="020B0604030504040204" pitchFamily="34" charset="0"/>
            </a:endParaRPr>
          </a:p>
          <a:p>
            <a:r>
              <a:rPr lang="sv-SE" sz="950" dirty="0">
                <a:solidFill>
                  <a:srgbClr val="000000"/>
                </a:solidFill>
                <a:effectLst/>
                <a:ea typeface="Verdana" panose="020B0604030504040204" pitchFamily="34" charset="0"/>
              </a:rPr>
              <a:t>Humle Småbolagsfond är en aktivt förvaltad aktiefond som investerar i nordiska små- och medelstora bolag. Det är en fond för dig som vill vara med på resan och investera i småbolag som kan fortsätta leverera starkare och hållbar vinsttillväxt.</a:t>
            </a:r>
            <a:endParaRPr lang="sv-SE" sz="950" dirty="0">
              <a:solidFill>
                <a:srgbClr val="000000"/>
              </a:solidFill>
              <a:ea typeface="Verdana" panose="020B0604030504040204" pitchFamily="34" charset="0"/>
            </a:endParaRPr>
          </a:p>
          <a:p>
            <a:r>
              <a:rPr lang="sv-SE" sz="950" dirty="0">
                <a:solidFill>
                  <a:srgbClr val="000000"/>
                </a:solidFill>
                <a:effectLst/>
                <a:ea typeface="Verdana" panose="020B0604030504040204" pitchFamily="34" charset="0"/>
              </a:rPr>
              <a:t> </a:t>
            </a:r>
            <a:endParaRPr lang="sv-SE" sz="950" dirty="0">
              <a:effectLst/>
              <a:ea typeface="Verdana" panose="020B0604030504040204" pitchFamily="34" charset="0"/>
            </a:endParaRPr>
          </a:p>
          <a:p>
            <a:r>
              <a:rPr lang="sv-SE" sz="950" b="1" dirty="0">
                <a:solidFill>
                  <a:srgbClr val="000000"/>
                </a:solidFill>
                <a:effectLst/>
                <a:ea typeface="Verdana" panose="020B0604030504040204" pitchFamily="34" charset="0"/>
              </a:rPr>
              <a:t>Svenska småbolag</a:t>
            </a:r>
            <a:endParaRPr lang="sv-SE" sz="950" dirty="0">
              <a:effectLst/>
              <a:ea typeface="Verdana" panose="020B0604030504040204" pitchFamily="34" charset="0"/>
            </a:endParaRPr>
          </a:p>
          <a:p>
            <a:r>
              <a:rPr lang="sv-SE" sz="950" dirty="0">
                <a:solidFill>
                  <a:srgbClr val="000000"/>
                </a:solidFill>
                <a:ea typeface="Verdana" panose="020B0604030504040204" pitchFamily="34" charset="0"/>
              </a:rPr>
              <a:t>Svenska småbolag har historisk genererat bättre avkastning på börsen jämfört med stora bolag och över tid vuxit sina vinster snabbare. Entreprenörskap, innovation, strukturell tillväxt, förvärv och anpassningsbarhet gör småbolag till vinnare.</a:t>
            </a:r>
            <a:endParaRPr lang="sv-SE" sz="950" dirty="0">
              <a:effectLst/>
              <a:ea typeface="Verdana" panose="020B0604030504040204" pitchFamily="34" charset="0"/>
            </a:endParaRPr>
          </a:p>
          <a:p>
            <a:r>
              <a:rPr lang="sv-SE" sz="950" b="1" dirty="0">
                <a:solidFill>
                  <a:srgbClr val="000000"/>
                </a:solidFill>
                <a:effectLst/>
                <a:ea typeface="Verdana" panose="020B0604030504040204" pitchFamily="34" charset="0"/>
              </a:rPr>
              <a:t> </a:t>
            </a:r>
            <a:endParaRPr lang="sv-SE" sz="950" dirty="0">
              <a:effectLst/>
              <a:ea typeface="Verdana" panose="020B0604030504040204" pitchFamily="34" charset="0"/>
            </a:endParaRPr>
          </a:p>
          <a:p>
            <a:r>
              <a:rPr lang="sv-SE" sz="950" b="1" dirty="0">
                <a:solidFill>
                  <a:srgbClr val="000000"/>
                </a:solidFill>
                <a:effectLst/>
                <a:ea typeface="Verdana" panose="020B0604030504040204" pitchFamily="34" charset="0"/>
              </a:rPr>
              <a:t>Hållbarhet</a:t>
            </a:r>
            <a:endParaRPr lang="sv-SE" sz="950" dirty="0">
              <a:effectLst/>
              <a:ea typeface="Verdana" panose="020B0604030504040204" pitchFamily="34" charset="0"/>
            </a:endParaRPr>
          </a:p>
          <a:p>
            <a:r>
              <a:rPr lang="sv-SE" sz="950" dirty="0">
                <a:solidFill>
                  <a:srgbClr val="000000"/>
                </a:solidFill>
                <a:effectLst/>
                <a:ea typeface="Verdana" panose="020B0604030504040204" pitchFamily="34" charset="0"/>
              </a:rPr>
              <a:t>Vi tror på att hitta små nordiska bolag som antingen redan är hållbara ell</a:t>
            </a:r>
            <a:r>
              <a:rPr lang="sv-SE" sz="950" dirty="0">
                <a:solidFill>
                  <a:srgbClr val="000000"/>
                </a:solidFill>
                <a:ea typeface="Verdana" panose="020B0604030504040204" pitchFamily="34" charset="0"/>
              </a:rPr>
              <a:t>er har kraften att förändra sig tillsammans med oss som ägare. Det är vår övertygelse att hållbarhet är en av de viktigaste delarna i vad vi kallar kvalitativ hållbar tillväxt. </a:t>
            </a:r>
          </a:p>
          <a:p>
            <a:endParaRPr lang="sv-SE" sz="950" dirty="0">
              <a:solidFill>
                <a:srgbClr val="000000"/>
              </a:solidFill>
              <a:effectLst/>
              <a:ea typeface="Verdana" panose="020B0604030504040204" pitchFamily="34" charset="0"/>
            </a:endParaRPr>
          </a:p>
          <a:p>
            <a:r>
              <a:rPr lang="sv-SE" sz="950" b="1" dirty="0">
                <a:solidFill>
                  <a:srgbClr val="000000"/>
                </a:solidFill>
                <a:ea typeface="Verdana" panose="020B0604030504040204" pitchFamily="34" charset="0"/>
              </a:rPr>
              <a:t>Rätt avkastning</a:t>
            </a:r>
          </a:p>
          <a:p>
            <a:r>
              <a:rPr lang="sv-SE" sz="950" dirty="0">
                <a:solidFill>
                  <a:srgbClr val="000000"/>
                </a:solidFill>
                <a:effectLst/>
                <a:ea typeface="Verdana" panose="020B0604030504040204" pitchFamily="34" charset="0"/>
              </a:rPr>
              <a:t>Vi vill kunna </a:t>
            </a:r>
            <a:r>
              <a:rPr lang="sv-SE" sz="950" dirty="0">
                <a:solidFill>
                  <a:srgbClr val="000000"/>
                </a:solidFill>
                <a:ea typeface="Verdana" panose="020B0604030504040204" pitchFamily="34" charset="0"/>
              </a:rPr>
              <a:t>ge våra sparare det vi kallar för ”rätt avkastning”, det vill säga avkastning från bolag som vi bedömer har förutsättningar att generera långsiktig vinsttillväxt. Samtidigt under resans gång vill vi även att bolagen ska bidra till samhällets positiva utveckling på ett hållbart sätt. </a:t>
            </a:r>
            <a:endParaRPr lang="sv-SE" sz="950" dirty="0">
              <a:effectLst/>
              <a:ea typeface="Verdana" panose="020B0604030504040204" pitchFamily="34" charset="0"/>
            </a:endParaRPr>
          </a:p>
        </p:txBody>
      </p:sp>
      <p:sp>
        <p:nvSpPr>
          <p:cNvPr id="16" name="TextBox 15">
            <a:extLst>
              <a:ext uri="{FF2B5EF4-FFF2-40B4-BE49-F238E27FC236}">
                <a16:creationId xmlns:a16="http://schemas.microsoft.com/office/drawing/2014/main" id="{F7B2337B-E6F5-B8CD-A3D9-59D3D2C09894}"/>
              </a:ext>
            </a:extLst>
          </p:cNvPr>
          <p:cNvSpPr txBox="1"/>
          <p:nvPr/>
        </p:nvSpPr>
        <p:spPr>
          <a:xfrm>
            <a:off x="3501249" y="3357594"/>
            <a:ext cx="2074198" cy="1872820"/>
          </a:xfrm>
          <a:prstGeom prst="rect">
            <a:avLst/>
          </a:prstGeom>
          <a:noFill/>
        </p:spPr>
        <p:txBody>
          <a:bodyPr wrap="square" numCol="1" rtlCol="0">
            <a:spAutoFit/>
          </a:bodyPr>
          <a:lstStyle/>
          <a:p>
            <a:pPr algn="l">
              <a:lnSpc>
                <a:spcPct val="150000"/>
              </a:lnSpc>
            </a:pPr>
            <a:r>
              <a:rPr lang="sv-SE" sz="1400" b="1" i="0" u="none" strike="noStrike" baseline="0" dirty="0">
                <a:ea typeface="Verdana" panose="020B0604030504040204" pitchFamily="34" charset="0"/>
              </a:rPr>
              <a:t>Förvaltare</a:t>
            </a:r>
            <a:endParaRPr lang="sv-SE" sz="1400" b="1" dirty="0">
              <a:ea typeface="Verdana" panose="020B0604030504040204" pitchFamily="34" charset="0"/>
            </a:endParaRPr>
          </a:p>
          <a:p>
            <a:pPr algn="l">
              <a:lnSpc>
                <a:spcPct val="150000"/>
              </a:lnSpc>
            </a:pPr>
            <a:r>
              <a:rPr lang="sv-SE" sz="1000" b="1" i="0" u="none" strike="noStrike" baseline="0" dirty="0">
                <a:ea typeface="Verdana" panose="020B0604030504040204" pitchFamily="34" charset="0"/>
              </a:rPr>
              <a:t>Petter Löfqvist</a:t>
            </a:r>
            <a:endParaRPr lang="sv-SE" sz="1000" b="1" dirty="0">
              <a:ea typeface="Verdana" panose="020B0604030504040204" pitchFamily="34" charset="0"/>
            </a:endParaRPr>
          </a:p>
          <a:p>
            <a:pPr algn="l">
              <a:lnSpc>
                <a:spcPct val="150000"/>
              </a:lnSpc>
            </a:pPr>
            <a:r>
              <a:rPr lang="sv-SE" sz="900" dirty="0">
                <a:ea typeface="Verdana" panose="020B0604030504040204" pitchFamily="34" charset="0"/>
              </a:rPr>
              <a:t>13 års erfarenhet av aktieförvaltning med fokus på svenska och nordiska småbolag. Petter kommer senast från Danske Bank och har tidigare varit ansvarig förvaltare på Länsförsäkringar och </a:t>
            </a:r>
            <a:r>
              <a:rPr lang="sv-SE" sz="900" dirty="0" err="1">
                <a:ea typeface="Verdana" panose="020B0604030504040204" pitchFamily="34" charset="0"/>
              </a:rPr>
              <a:t>Evli</a:t>
            </a:r>
            <a:r>
              <a:rPr lang="sv-SE" sz="900" dirty="0">
                <a:ea typeface="Verdana" panose="020B0604030504040204" pitchFamily="34" charset="0"/>
              </a:rPr>
              <a:t>.</a:t>
            </a:r>
          </a:p>
        </p:txBody>
      </p:sp>
      <p:sp>
        <p:nvSpPr>
          <p:cNvPr id="20" name="TextBox 19">
            <a:extLst>
              <a:ext uri="{FF2B5EF4-FFF2-40B4-BE49-F238E27FC236}">
                <a16:creationId xmlns:a16="http://schemas.microsoft.com/office/drawing/2014/main" id="{BA4CDA9A-B3E8-2047-24E9-D9500F4C83E1}"/>
              </a:ext>
            </a:extLst>
          </p:cNvPr>
          <p:cNvSpPr txBox="1"/>
          <p:nvPr/>
        </p:nvSpPr>
        <p:spPr>
          <a:xfrm>
            <a:off x="-478" y="1013196"/>
            <a:ext cx="3516291" cy="307777"/>
          </a:xfrm>
          <a:prstGeom prst="rect">
            <a:avLst/>
          </a:prstGeom>
          <a:noFill/>
        </p:spPr>
        <p:txBody>
          <a:bodyPr wrap="square" rtlCol="0">
            <a:spAutoFit/>
          </a:bodyPr>
          <a:lstStyle/>
          <a:p>
            <a:pPr algn="ctr"/>
            <a:r>
              <a:rPr lang="sv-SE" sz="1400" b="1" dirty="0">
                <a:ea typeface="Verdana" panose="020B0604030504040204" pitchFamily="34" charset="0"/>
              </a:rPr>
              <a:t>Humle Småbolagsfond A</a:t>
            </a:r>
          </a:p>
        </p:txBody>
      </p:sp>
      <p:sp>
        <p:nvSpPr>
          <p:cNvPr id="21" name="TextBox 20">
            <a:extLst>
              <a:ext uri="{FF2B5EF4-FFF2-40B4-BE49-F238E27FC236}">
                <a16:creationId xmlns:a16="http://schemas.microsoft.com/office/drawing/2014/main" id="{C6444D1A-166B-497D-59FA-9A5556A6FE5F}"/>
              </a:ext>
            </a:extLst>
          </p:cNvPr>
          <p:cNvSpPr txBox="1"/>
          <p:nvPr/>
        </p:nvSpPr>
        <p:spPr>
          <a:xfrm>
            <a:off x="131756" y="9444834"/>
            <a:ext cx="6621512" cy="415498"/>
          </a:xfrm>
          <a:prstGeom prst="rect">
            <a:avLst/>
          </a:prstGeom>
          <a:noFill/>
        </p:spPr>
        <p:txBody>
          <a:bodyPr wrap="square" rtlCol="0">
            <a:spAutoFit/>
          </a:bodyPr>
          <a:lstStyle/>
          <a:p>
            <a:pPr algn="l"/>
            <a:r>
              <a:rPr lang="sv-SE" sz="700" b="0" i="0" u="none" strike="noStrike" baseline="0" dirty="0">
                <a:solidFill>
                  <a:srgbClr val="000000"/>
                </a:solidFill>
              </a:rPr>
              <a:t>Historisk avkastning är ingen garanti för framtida avkastning. De pengar som placeras i fonderna i denna presentation kan både öka och minska i värde och det är inte säkert att en investerare får tillbaka hela det insatta kapitalet. Ytterligare information finns i fondernas faktablad, informationsbroschyr, årsberättelse och halvårsredogörelse finns på </a:t>
            </a:r>
            <a:r>
              <a:rPr lang="sv-SE" sz="700" b="0" i="0" u="sng" strike="noStrike" baseline="0" dirty="0">
                <a:solidFill>
                  <a:srgbClr val="000000"/>
                </a:solidFill>
              </a:rPr>
              <a:t>www.humlefonder.se</a:t>
            </a:r>
            <a:endParaRPr lang="sv-SE" sz="700" dirty="0">
              <a:ea typeface="Verdana" panose="020B0604030504040204" pitchFamily="34" charset="0"/>
            </a:endParaRPr>
          </a:p>
        </p:txBody>
      </p:sp>
      <p:cxnSp>
        <p:nvCxnSpPr>
          <p:cNvPr id="23" name="Straight Connector 22">
            <a:extLst>
              <a:ext uri="{FF2B5EF4-FFF2-40B4-BE49-F238E27FC236}">
                <a16:creationId xmlns:a16="http://schemas.microsoft.com/office/drawing/2014/main" id="{2AD0D69C-0820-AD54-58A3-26456389500F}"/>
              </a:ext>
            </a:extLst>
          </p:cNvPr>
          <p:cNvCxnSpPr/>
          <p:nvPr/>
        </p:nvCxnSpPr>
        <p:spPr>
          <a:xfrm>
            <a:off x="105399" y="1414453"/>
            <a:ext cx="3256014" cy="0"/>
          </a:xfrm>
          <a:prstGeom prst="line">
            <a:avLst/>
          </a:prstGeom>
          <a:ln w="63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6A3224DC-14C5-5A69-C1C4-1CA7F66BB553}"/>
              </a:ext>
            </a:extLst>
          </p:cNvPr>
          <p:cNvCxnSpPr/>
          <p:nvPr/>
        </p:nvCxnSpPr>
        <p:spPr>
          <a:xfrm>
            <a:off x="3469126" y="1414453"/>
            <a:ext cx="3256014" cy="0"/>
          </a:xfrm>
          <a:prstGeom prst="line">
            <a:avLst/>
          </a:prstGeom>
          <a:ln w="63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 name="Straight Connector 1">
            <a:extLst>
              <a:ext uri="{FF2B5EF4-FFF2-40B4-BE49-F238E27FC236}">
                <a16:creationId xmlns:a16="http://schemas.microsoft.com/office/drawing/2014/main" id="{6B8DF46F-F399-BAE8-8086-835C220907CE}"/>
              </a:ext>
            </a:extLst>
          </p:cNvPr>
          <p:cNvCxnSpPr/>
          <p:nvPr/>
        </p:nvCxnSpPr>
        <p:spPr>
          <a:xfrm>
            <a:off x="3515813" y="3315606"/>
            <a:ext cx="3256014" cy="0"/>
          </a:xfrm>
          <a:prstGeom prst="line">
            <a:avLst/>
          </a:prstGeom>
          <a:ln w="63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 name="Straight Connector 4">
            <a:extLst>
              <a:ext uri="{FF2B5EF4-FFF2-40B4-BE49-F238E27FC236}">
                <a16:creationId xmlns:a16="http://schemas.microsoft.com/office/drawing/2014/main" id="{3CA5C8D2-D4A9-5000-8156-D0F3B13636AA}"/>
              </a:ext>
            </a:extLst>
          </p:cNvPr>
          <p:cNvCxnSpPr/>
          <p:nvPr/>
        </p:nvCxnSpPr>
        <p:spPr>
          <a:xfrm>
            <a:off x="3534072" y="5288894"/>
            <a:ext cx="3256014" cy="0"/>
          </a:xfrm>
          <a:prstGeom prst="line">
            <a:avLst/>
          </a:prstGeom>
          <a:ln w="6350">
            <a:solidFill>
              <a:schemeClr val="tx1"/>
            </a:solidFill>
          </a:ln>
        </p:spPr>
        <p:style>
          <a:lnRef idx="2">
            <a:schemeClr val="accent1"/>
          </a:lnRef>
          <a:fillRef idx="0">
            <a:schemeClr val="accent1"/>
          </a:fillRef>
          <a:effectRef idx="1">
            <a:schemeClr val="accent1"/>
          </a:effectRef>
          <a:fontRef idx="minor">
            <a:schemeClr val="tx1"/>
          </a:fontRef>
        </p:style>
      </p:cxnSp>
      <p:sp>
        <p:nvSpPr>
          <p:cNvPr id="6" name="TextBox 5">
            <a:extLst>
              <a:ext uri="{FF2B5EF4-FFF2-40B4-BE49-F238E27FC236}">
                <a16:creationId xmlns:a16="http://schemas.microsoft.com/office/drawing/2014/main" id="{1E4218AD-C2AA-4BC0-00DF-077E48805A94}"/>
              </a:ext>
            </a:extLst>
          </p:cNvPr>
          <p:cNvSpPr txBox="1"/>
          <p:nvPr/>
        </p:nvSpPr>
        <p:spPr>
          <a:xfrm>
            <a:off x="3534072" y="5314181"/>
            <a:ext cx="3428999" cy="276999"/>
          </a:xfrm>
          <a:prstGeom prst="rect">
            <a:avLst/>
          </a:prstGeom>
          <a:noFill/>
        </p:spPr>
        <p:txBody>
          <a:bodyPr wrap="square" rtlCol="0">
            <a:spAutoFit/>
          </a:bodyPr>
          <a:lstStyle/>
          <a:p>
            <a:r>
              <a:rPr lang="sv-SE" sz="1200" b="1" dirty="0">
                <a:ea typeface="Verdana" panose="020B0604030504040204" pitchFamily="34" charset="0"/>
              </a:rPr>
              <a:t>Utveckling 5 år</a:t>
            </a:r>
          </a:p>
        </p:txBody>
      </p:sp>
      <p:pic>
        <p:nvPicPr>
          <p:cNvPr id="33" name="Picture 32">
            <a:extLst>
              <a:ext uri="{FF2B5EF4-FFF2-40B4-BE49-F238E27FC236}">
                <a16:creationId xmlns:a16="http://schemas.microsoft.com/office/drawing/2014/main" id="{CD952976-6DA1-F4AB-530C-56BDF6C96AC2}"/>
              </a:ext>
            </a:extLst>
          </p:cNvPr>
          <p:cNvPicPr>
            <a:picLocks noChangeAspect="1"/>
          </p:cNvPicPr>
          <p:nvPr/>
        </p:nvPicPr>
        <p:blipFill rotWithShape="1">
          <a:blip r:embed="rId3"/>
          <a:srcRect l="10107" t="8974" r="12835" b="11095"/>
          <a:stretch/>
        </p:blipFill>
        <p:spPr>
          <a:xfrm>
            <a:off x="978033" y="119854"/>
            <a:ext cx="755373" cy="769749"/>
          </a:xfrm>
          <a:prstGeom prst="rect">
            <a:avLst/>
          </a:prstGeom>
        </p:spPr>
      </p:pic>
      <p:sp>
        <p:nvSpPr>
          <p:cNvPr id="7" name="Rectangle 6">
            <a:extLst>
              <a:ext uri="{FF2B5EF4-FFF2-40B4-BE49-F238E27FC236}">
                <a16:creationId xmlns:a16="http://schemas.microsoft.com/office/drawing/2014/main" id="{0C58B147-0C94-41D5-399A-62EB3912434B}"/>
              </a:ext>
            </a:extLst>
          </p:cNvPr>
          <p:cNvSpPr/>
          <p:nvPr/>
        </p:nvSpPr>
        <p:spPr>
          <a:xfrm>
            <a:off x="0" y="0"/>
            <a:ext cx="6858000" cy="1009923"/>
          </a:xfrm>
          <a:prstGeom prst="rect">
            <a:avLst/>
          </a:prstGeom>
          <a:solidFill>
            <a:srgbClr val="00695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sz="4800" dirty="0">
              <a:ea typeface="Verdana" panose="020B0604030504040204" pitchFamily="34" charset="0"/>
            </a:endParaRPr>
          </a:p>
        </p:txBody>
      </p:sp>
      <p:pic>
        <p:nvPicPr>
          <p:cNvPr id="1026" name="Picture 2" descr="featured">
            <a:extLst>
              <a:ext uri="{FF2B5EF4-FFF2-40B4-BE49-F238E27FC236}">
                <a16:creationId xmlns:a16="http://schemas.microsoft.com/office/drawing/2014/main" id="{B12BCA9D-C093-A08C-42FB-5DC2D6E2B523}"/>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9597" t="2804" r="31109" b="2015"/>
          <a:stretch/>
        </p:blipFill>
        <p:spPr bwMode="auto">
          <a:xfrm>
            <a:off x="5506989" y="3660307"/>
            <a:ext cx="1246279" cy="1263378"/>
          </a:xfrm>
          <a:prstGeom prst="ellipse">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12802ED1-DC8F-A186-7523-732C2923DEA6}"/>
              </a:ext>
            </a:extLst>
          </p:cNvPr>
          <p:cNvSpPr txBox="1"/>
          <p:nvPr/>
        </p:nvSpPr>
        <p:spPr>
          <a:xfrm>
            <a:off x="179406" y="1422016"/>
            <a:ext cx="3343549" cy="2801665"/>
          </a:xfrm>
          <a:prstGeom prst="rect">
            <a:avLst/>
          </a:prstGeom>
          <a:noFill/>
        </p:spPr>
        <p:txBody>
          <a:bodyPr wrap="square" tIns="46800" numCol="1" rtlCol="0">
            <a:spAutoFit/>
          </a:bodyPr>
          <a:lstStyle/>
          <a:p>
            <a:pPr>
              <a:lnSpc>
                <a:spcPct val="150000"/>
              </a:lnSpc>
            </a:pPr>
            <a:r>
              <a:rPr lang="sv-SE" sz="1200" b="1" dirty="0">
                <a:ea typeface="Verdana" panose="020B0604030504040204" pitchFamily="34" charset="0"/>
              </a:rPr>
              <a:t>Förvaltarkommentar</a:t>
            </a:r>
          </a:p>
          <a:p>
            <a:pPr marR="0" algn="l" rtl="0">
              <a:lnSpc>
                <a:spcPct val="150000"/>
              </a:lnSpc>
            </a:pPr>
            <a:r>
              <a:rPr lang="sv-SE" sz="900" b="0" i="0" u="none" strike="noStrike" baseline="0" dirty="0">
                <a:solidFill>
                  <a:srgbClr val="000000"/>
                </a:solidFill>
              </a:rPr>
              <a:t>Under månaden ökade fondens värde 2,80 procent samtidigt som fondens jämförelseindex (CSRX Sweden Index) ökade 1,71 procent. De senaste tolv månaderna har fondens värde minskat 2,42 procent och jämförelseindex minskat 1,80 procent.</a:t>
            </a:r>
          </a:p>
          <a:p>
            <a:pPr marR="0" algn="l" rtl="0">
              <a:lnSpc>
                <a:spcPct val="150000"/>
              </a:lnSpc>
            </a:pPr>
            <a:endParaRPr lang="sv-SE" sz="900" b="0" i="0" u="none" strike="noStrike" baseline="0" dirty="0">
              <a:solidFill>
                <a:srgbClr val="000000"/>
              </a:solidFill>
            </a:endParaRPr>
          </a:p>
          <a:p>
            <a:pPr marR="0" algn="l" rtl="0">
              <a:lnSpc>
                <a:spcPct val="150000"/>
              </a:lnSpc>
            </a:pPr>
            <a:r>
              <a:rPr lang="sv-SE" sz="900" b="0" i="0" u="none" strike="noStrike" baseline="0" dirty="0">
                <a:solidFill>
                  <a:srgbClr val="000000"/>
                </a:solidFill>
              </a:rPr>
              <a:t>Starkast kursutveckling i portföljen under månaden stod </a:t>
            </a:r>
            <a:r>
              <a:rPr lang="sv-SE" sz="900" dirty="0" err="1">
                <a:solidFill>
                  <a:srgbClr val="000000"/>
                </a:solidFill>
              </a:rPr>
              <a:t>Karnov</a:t>
            </a:r>
            <a:r>
              <a:rPr lang="sv-SE" sz="900" b="0" i="0" u="none" strike="noStrike" baseline="0" dirty="0">
                <a:solidFill>
                  <a:srgbClr val="000000"/>
                </a:solidFill>
              </a:rPr>
              <a:t> för med en uppgång på </a:t>
            </a:r>
            <a:r>
              <a:rPr lang="sv-SE" sz="900" dirty="0">
                <a:solidFill>
                  <a:srgbClr val="000000"/>
                </a:solidFill>
              </a:rPr>
              <a:t>14,26</a:t>
            </a:r>
            <a:r>
              <a:rPr lang="sv-SE" sz="900" b="0" i="0" u="none" strike="noStrike" baseline="0" dirty="0">
                <a:solidFill>
                  <a:srgbClr val="000000"/>
                </a:solidFill>
              </a:rPr>
              <a:t> procent. Starkast bidrag till den totala avkastningen i portföljen kommer från </a:t>
            </a:r>
            <a:r>
              <a:rPr lang="sv-SE" sz="900" b="0" i="0" u="none" strike="noStrike" baseline="0" dirty="0" err="1">
                <a:solidFill>
                  <a:srgbClr val="000000"/>
                </a:solidFill>
              </a:rPr>
              <a:t>Sectra</a:t>
            </a:r>
            <a:r>
              <a:rPr lang="sv-SE" sz="900" b="0" i="0" u="none" strike="noStrike" baseline="0" dirty="0">
                <a:solidFill>
                  <a:srgbClr val="000000"/>
                </a:solidFill>
              </a:rPr>
              <a:t>, </a:t>
            </a:r>
            <a:r>
              <a:rPr lang="sv-SE" sz="900" b="0" i="0" u="none" strike="noStrike" baseline="0" dirty="0" err="1">
                <a:solidFill>
                  <a:srgbClr val="000000"/>
                </a:solidFill>
              </a:rPr>
              <a:t>Karnov</a:t>
            </a:r>
            <a:r>
              <a:rPr lang="sv-SE" sz="900" b="0" i="0" u="none" strike="noStrike" baseline="0" dirty="0">
                <a:solidFill>
                  <a:srgbClr val="000000"/>
                </a:solidFill>
              </a:rPr>
              <a:t> och </a:t>
            </a:r>
            <a:r>
              <a:rPr lang="sv-SE" sz="900" b="0" i="0" u="none" strike="noStrike" baseline="0" dirty="0" err="1">
                <a:solidFill>
                  <a:srgbClr val="000000"/>
                </a:solidFill>
              </a:rPr>
              <a:t>Vitec</a:t>
            </a:r>
            <a:r>
              <a:rPr lang="sv-SE" sz="900" b="0" i="0" u="none" strike="noStrike" baseline="0" dirty="0">
                <a:solidFill>
                  <a:srgbClr val="000000"/>
                </a:solidFill>
              </a:rPr>
              <a:t>. De största negativa bidragen kom från Avanza, </a:t>
            </a:r>
            <a:r>
              <a:rPr lang="sv-SE" sz="900" b="0" i="0" u="none" strike="noStrike" baseline="0" dirty="0" err="1">
                <a:solidFill>
                  <a:srgbClr val="000000"/>
                </a:solidFill>
              </a:rPr>
              <a:t>Troax</a:t>
            </a:r>
            <a:r>
              <a:rPr lang="sv-SE" sz="900" b="0" i="0" u="none" strike="noStrike" baseline="0" dirty="0">
                <a:solidFill>
                  <a:srgbClr val="000000"/>
                </a:solidFill>
              </a:rPr>
              <a:t> och </a:t>
            </a:r>
            <a:r>
              <a:rPr lang="sv-SE" sz="900" b="0" i="0" u="none" strike="noStrike" baseline="0" dirty="0" err="1">
                <a:solidFill>
                  <a:srgbClr val="000000"/>
                </a:solidFill>
              </a:rPr>
              <a:t>Yubico</a:t>
            </a:r>
            <a:r>
              <a:rPr lang="sv-SE" sz="900" b="0" i="0" u="none" strike="noStrike" baseline="0" dirty="0">
                <a:solidFill>
                  <a:srgbClr val="000000"/>
                </a:solidFill>
              </a:rPr>
              <a:t>.</a:t>
            </a:r>
          </a:p>
          <a:p>
            <a:pPr marR="0" algn="l" rtl="0">
              <a:lnSpc>
                <a:spcPct val="150000"/>
              </a:lnSpc>
            </a:pPr>
            <a:endParaRPr lang="sv-SE" sz="900" b="0" i="0" u="none" strike="noStrike" baseline="0" dirty="0">
              <a:solidFill>
                <a:srgbClr val="000000"/>
              </a:solidFill>
            </a:endParaRPr>
          </a:p>
          <a:p>
            <a:pPr>
              <a:lnSpc>
                <a:spcPct val="150000"/>
              </a:lnSpc>
            </a:pPr>
            <a:endParaRPr lang="sv-SE" sz="700" b="1" dirty="0">
              <a:ea typeface="Verdana" panose="020B0604030504040204" pitchFamily="34" charset="0"/>
            </a:endParaRPr>
          </a:p>
        </p:txBody>
      </p:sp>
      <p:cxnSp>
        <p:nvCxnSpPr>
          <p:cNvPr id="25" name="Straight Connector 24">
            <a:extLst>
              <a:ext uri="{FF2B5EF4-FFF2-40B4-BE49-F238E27FC236}">
                <a16:creationId xmlns:a16="http://schemas.microsoft.com/office/drawing/2014/main" id="{68AECA29-766F-4542-0B7C-8E3914D95223}"/>
              </a:ext>
            </a:extLst>
          </p:cNvPr>
          <p:cNvCxnSpPr/>
          <p:nvPr/>
        </p:nvCxnSpPr>
        <p:spPr>
          <a:xfrm>
            <a:off x="147050" y="4548154"/>
            <a:ext cx="3256014" cy="0"/>
          </a:xfrm>
          <a:prstGeom prst="line">
            <a:avLst/>
          </a:prstGeom>
          <a:ln w="6350">
            <a:solidFill>
              <a:schemeClr val="tx1"/>
            </a:solidFill>
          </a:ln>
        </p:spPr>
        <p:style>
          <a:lnRef idx="2">
            <a:schemeClr val="accent1"/>
          </a:lnRef>
          <a:fillRef idx="0">
            <a:schemeClr val="accent1"/>
          </a:fillRef>
          <a:effectRef idx="1">
            <a:schemeClr val="accent1"/>
          </a:effectRef>
          <a:fontRef idx="minor">
            <a:schemeClr val="tx1"/>
          </a:fontRef>
        </p:style>
      </p:cxnSp>
      <p:pic>
        <p:nvPicPr>
          <p:cNvPr id="32" name="Picture 31" descr="A white text on a black background&#10;&#10;Description automatically generated">
            <a:extLst>
              <a:ext uri="{FF2B5EF4-FFF2-40B4-BE49-F238E27FC236}">
                <a16:creationId xmlns:a16="http://schemas.microsoft.com/office/drawing/2014/main" id="{DF6227ED-80A0-96B3-B2D4-4885217E138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15985" y="-190627"/>
            <a:ext cx="4184791" cy="1392630"/>
          </a:xfrm>
          <a:prstGeom prst="rect">
            <a:avLst/>
          </a:prstGeom>
        </p:spPr>
      </p:pic>
      <p:pic>
        <p:nvPicPr>
          <p:cNvPr id="34" name="Picture 2">
            <a:extLst>
              <a:ext uri="{FF2B5EF4-FFF2-40B4-BE49-F238E27FC236}">
                <a16:creationId xmlns:a16="http://schemas.microsoft.com/office/drawing/2014/main" id="{9B733AF4-8FF1-2241-AD54-57237B502F2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608" y="4634978"/>
            <a:ext cx="540130" cy="54013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2D90FE24-4771-BC8A-9BF9-9C94E18D58F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9213" y="5724243"/>
            <a:ext cx="540130" cy="54013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8C650B3B-B818-1C86-4A02-25E384783455}"/>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785" y="6914962"/>
            <a:ext cx="532826" cy="532826"/>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a:extLst>
              <a:ext uri="{FF2B5EF4-FFF2-40B4-BE49-F238E27FC236}">
                <a16:creationId xmlns:a16="http://schemas.microsoft.com/office/drawing/2014/main" id="{32C1F25E-DCE7-CB88-7B4E-4BF0B85502A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47050" y="8108582"/>
            <a:ext cx="444704" cy="444704"/>
          </a:xfrm>
          <a:prstGeom prst="rect">
            <a:avLst/>
          </a:prstGeom>
          <a:noFill/>
          <a:extLst>
            <a:ext uri="{909E8E84-426E-40DD-AFC4-6F175D3DCCD1}">
              <a14:hiddenFill xmlns:a14="http://schemas.microsoft.com/office/drawing/2010/main">
                <a:solidFill>
                  <a:srgbClr val="FFFFFF"/>
                </a:solidFill>
              </a14:hiddenFill>
            </a:ext>
          </a:extLst>
        </p:spPr>
      </p:pic>
      <p:sp>
        <p:nvSpPr>
          <p:cNvPr id="35" name="TextBox 34">
            <a:extLst>
              <a:ext uri="{FF2B5EF4-FFF2-40B4-BE49-F238E27FC236}">
                <a16:creationId xmlns:a16="http://schemas.microsoft.com/office/drawing/2014/main" id="{0DF0F854-AE8A-7FE8-B293-6F6DC5DAA632}"/>
              </a:ext>
            </a:extLst>
          </p:cNvPr>
          <p:cNvSpPr txBox="1"/>
          <p:nvPr/>
        </p:nvSpPr>
        <p:spPr>
          <a:xfrm>
            <a:off x="4632331" y="666841"/>
            <a:ext cx="1571264" cy="261610"/>
          </a:xfrm>
          <a:prstGeom prst="rect">
            <a:avLst/>
          </a:prstGeom>
          <a:noFill/>
        </p:spPr>
        <p:txBody>
          <a:bodyPr wrap="none" rtlCol="0">
            <a:spAutoFit/>
          </a:bodyPr>
          <a:lstStyle/>
          <a:p>
            <a:r>
              <a:rPr lang="en-GB" sz="1100" dirty="0" err="1">
                <a:solidFill>
                  <a:schemeClr val="bg1"/>
                </a:solidFill>
              </a:rPr>
              <a:t>Spara</a:t>
            </a:r>
            <a:r>
              <a:rPr lang="en-GB" sz="1100" dirty="0">
                <a:solidFill>
                  <a:schemeClr val="bg1"/>
                </a:solidFill>
              </a:rPr>
              <a:t> för </a:t>
            </a:r>
            <a:r>
              <a:rPr lang="en-GB" sz="1100" dirty="0" err="1">
                <a:solidFill>
                  <a:schemeClr val="bg1"/>
                </a:solidFill>
              </a:rPr>
              <a:t>allas</a:t>
            </a:r>
            <a:r>
              <a:rPr lang="en-GB" sz="1100" dirty="0">
                <a:solidFill>
                  <a:schemeClr val="bg1"/>
                </a:solidFill>
              </a:rPr>
              <a:t> </a:t>
            </a:r>
            <a:r>
              <a:rPr lang="en-GB" sz="1100" dirty="0" err="1">
                <a:solidFill>
                  <a:schemeClr val="bg1"/>
                </a:solidFill>
              </a:rPr>
              <a:t>framtid</a:t>
            </a:r>
            <a:r>
              <a:rPr lang="en-GB" sz="1100" dirty="0">
                <a:solidFill>
                  <a:schemeClr val="bg1"/>
                </a:solidFill>
              </a:rPr>
              <a:t>.</a:t>
            </a:r>
            <a:endParaRPr lang="sv-SE" sz="1100" dirty="0">
              <a:solidFill>
                <a:schemeClr val="bg1"/>
              </a:solidFill>
            </a:endParaRPr>
          </a:p>
        </p:txBody>
      </p:sp>
      <p:pic>
        <p:nvPicPr>
          <p:cNvPr id="27" name="Picture 26">
            <a:extLst>
              <a:ext uri="{FF2B5EF4-FFF2-40B4-BE49-F238E27FC236}">
                <a16:creationId xmlns:a16="http://schemas.microsoft.com/office/drawing/2014/main" id="{A4D81B75-0E55-9951-F45D-69EF9F943761}"/>
              </a:ext>
            </a:extLst>
          </p:cNvPr>
          <p:cNvPicPr>
            <a:picLocks noChangeAspect="1"/>
          </p:cNvPicPr>
          <p:nvPr/>
        </p:nvPicPr>
        <p:blipFill>
          <a:blip r:embed="rId10"/>
          <a:stretch>
            <a:fillRect/>
          </a:stretch>
        </p:blipFill>
        <p:spPr>
          <a:xfrm>
            <a:off x="3498018" y="8379568"/>
            <a:ext cx="882051" cy="757818"/>
          </a:xfrm>
          <a:prstGeom prst="rect">
            <a:avLst/>
          </a:prstGeom>
        </p:spPr>
      </p:pic>
      <p:cxnSp>
        <p:nvCxnSpPr>
          <p:cNvPr id="28" name="Straight Connector 27">
            <a:extLst>
              <a:ext uri="{FF2B5EF4-FFF2-40B4-BE49-F238E27FC236}">
                <a16:creationId xmlns:a16="http://schemas.microsoft.com/office/drawing/2014/main" id="{EA58A9DC-E8CD-7CA2-EC9B-718E98F11771}"/>
              </a:ext>
            </a:extLst>
          </p:cNvPr>
          <p:cNvCxnSpPr/>
          <p:nvPr/>
        </p:nvCxnSpPr>
        <p:spPr>
          <a:xfrm>
            <a:off x="3428521" y="8165599"/>
            <a:ext cx="3256014" cy="0"/>
          </a:xfrm>
          <a:prstGeom prst="line">
            <a:avLst/>
          </a:prstGeom>
          <a:ln w="6350">
            <a:solidFill>
              <a:schemeClr val="tx1"/>
            </a:solidFill>
          </a:ln>
        </p:spPr>
        <p:style>
          <a:lnRef idx="2">
            <a:schemeClr val="accent1"/>
          </a:lnRef>
          <a:fillRef idx="0">
            <a:schemeClr val="accent1"/>
          </a:fillRef>
          <a:effectRef idx="1">
            <a:schemeClr val="accent1"/>
          </a:effectRef>
          <a:fontRef idx="minor">
            <a:schemeClr val="tx1"/>
          </a:fontRef>
        </p:style>
      </p:cxnSp>
      <p:sp>
        <p:nvSpPr>
          <p:cNvPr id="29" name="TextBox 28">
            <a:extLst>
              <a:ext uri="{FF2B5EF4-FFF2-40B4-BE49-F238E27FC236}">
                <a16:creationId xmlns:a16="http://schemas.microsoft.com/office/drawing/2014/main" id="{257BCD8A-ECC5-3B27-8BAF-61676424EF65}"/>
              </a:ext>
            </a:extLst>
          </p:cNvPr>
          <p:cNvSpPr txBox="1"/>
          <p:nvPr/>
        </p:nvSpPr>
        <p:spPr>
          <a:xfrm>
            <a:off x="4336637" y="8629930"/>
            <a:ext cx="2340705" cy="230832"/>
          </a:xfrm>
          <a:prstGeom prst="rect">
            <a:avLst/>
          </a:prstGeom>
          <a:noFill/>
        </p:spPr>
        <p:txBody>
          <a:bodyPr wrap="none" rtlCol="0">
            <a:spAutoFit/>
          </a:bodyPr>
          <a:lstStyle/>
          <a:p>
            <a:r>
              <a:rPr lang="sv-SE" sz="900" dirty="0"/>
              <a:t>Fota denna QR-kod och få vårt månadsbrev</a:t>
            </a:r>
          </a:p>
        </p:txBody>
      </p:sp>
      <p:graphicFrame>
        <p:nvGraphicFramePr>
          <p:cNvPr id="9" name="Table 8">
            <a:extLst>
              <a:ext uri="{FF2B5EF4-FFF2-40B4-BE49-F238E27FC236}">
                <a16:creationId xmlns:a16="http://schemas.microsoft.com/office/drawing/2014/main" id="{5D90A915-C839-6B1A-E102-1CC776940372}"/>
              </a:ext>
            </a:extLst>
          </p:cNvPr>
          <p:cNvGraphicFramePr>
            <a:graphicFrameLocks noGrp="1"/>
          </p:cNvGraphicFramePr>
          <p:nvPr>
            <p:extLst>
              <p:ext uri="{D42A27DB-BD31-4B8C-83A1-F6EECF244321}">
                <p14:modId xmlns:p14="http://schemas.microsoft.com/office/powerpoint/2010/main" val="61777497"/>
              </p:ext>
            </p:extLst>
          </p:nvPr>
        </p:nvGraphicFramePr>
        <p:xfrm>
          <a:off x="3353395" y="7728616"/>
          <a:ext cx="3366238" cy="325746"/>
        </p:xfrm>
        <a:graphic>
          <a:graphicData uri="http://schemas.openxmlformats.org/drawingml/2006/table">
            <a:tbl>
              <a:tblPr/>
              <a:tblGrid>
                <a:gridCol w="562552">
                  <a:extLst>
                    <a:ext uri="{9D8B030D-6E8A-4147-A177-3AD203B41FA5}">
                      <a16:colId xmlns:a16="http://schemas.microsoft.com/office/drawing/2014/main" val="2031203962"/>
                    </a:ext>
                  </a:extLst>
                </a:gridCol>
                <a:gridCol w="417377">
                  <a:extLst>
                    <a:ext uri="{9D8B030D-6E8A-4147-A177-3AD203B41FA5}">
                      <a16:colId xmlns:a16="http://schemas.microsoft.com/office/drawing/2014/main" val="1657813164"/>
                    </a:ext>
                  </a:extLst>
                </a:gridCol>
                <a:gridCol w="417377">
                  <a:extLst>
                    <a:ext uri="{9D8B030D-6E8A-4147-A177-3AD203B41FA5}">
                      <a16:colId xmlns:a16="http://schemas.microsoft.com/office/drawing/2014/main" val="1256522848"/>
                    </a:ext>
                  </a:extLst>
                </a:gridCol>
                <a:gridCol w="417377">
                  <a:extLst>
                    <a:ext uri="{9D8B030D-6E8A-4147-A177-3AD203B41FA5}">
                      <a16:colId xmlns:a16="http://schemas.microsoft.com/office/drawing/2014/main" val="3061610789"/>
                    </a:ext>
                  </a:extLst>
                </a:gridCol>
                <a:gridCol w="435524">
                  <a:extLst>
                    <a:ext uri="{9D8B030D-6E8A-4147-A177-3AD203B41FA5}">
                      <a16:colId xmlns:a16="http://schemas.microsoft.com/office/drawing/2014/main" val="2608344407"/>
                    </a:ext>
                  </a:extLst>
                </a:gridCol>
                <a:gridCol w="517185">
                  <a:extLst>
                    <a:ext uri="{9D8B030D-6E8A-4147-A177-3AD203B41FA5}">
                      <a16:colId xmlns:a16="http://schemas.microsoft.com/office/drawing/2014/main" val="281410467"/>
                    </a:ext>
                  </a:extLst>
                </a:gridCol>
                <a:gridCol w="598846">
                  <a:extLst>
                    <a:ext uri="{9D8B030D-6E8A-4147-A177-3AD203B41FA5}">
                      <a16:colId xmlns:a16="http://schemas.microsoft.com/office/drawing/2014/main" val="1268018281"/>
                    </a:ext>
                  </a:extLst>
                </a:gridCol>
              </a:tblGrid>
              <a:tr h="162873">
                <a:tc>
                  <a:txBody>
                    <a:bodyPr/>
                    <a:lstStyle/>
                    <a:p>
                      <a:pPr algn="ctr" fontAlgn="b"/>
                      <a:r>
                        <a:rPr lang="en-GB" sz="800" b="1" i="0" u="none" strike="noStrike" dirty="0">
                          <a:solidFill>
                            <a:srgbClr val="000000"/>
                          </a:solidFill>
                          <a:effectLst/>
                          <a:latin typeface="Aptos" panose="020B0004020202020204" pitchFamily="34" charset="0"/>
                        </a:rPr>
                        <a:t>1 </a:t>
                      </a:r>
                      <a:r>
                        <a:rPr lang="en-GB" sz="800" b="1" i="0" u="none" strike="noStrike" dirty="0" err="1">
                          <a:solidFill>
                            <a:srgbClr val="000000"/>
                          </a:solidFill>
                          <a:effectLst/>
                          <a:latin typeface="Aptos" panose="020B0004020202020204" pitchFamily="34" charset="0"/>
                        </a:rPr>
                        <a:t>mån</a:t>
                      </a:r>
                      <a:endParaRPr lang="en-GB" sz="800" b="1" i="0" u="none" strike="noStrike" dirty="0">
                        <a:solidFill>
                          <a:srgbClr val="000000"/>
                        </a:solidFill>
                        <a:effectLst/>
                        <a:latin typeface="Aptos" panose="020B0004020202020204" pitchFamily="34" charset="0"/>
                      </a:endParaRPr>
                    </a:p>
                  </a:txBody>
                  <a:tcPr marL="5443" marR="5443" marT="5443" marB="0" anchor="ctr">
                    <a:lnL>
                      <a:noFill/>
                    </a:lnL>
                    <a:lnR>
                      <a:noFill/>
                    </a:lnR>
                    <a:lnT>
                      <a:noFill/>
                    </a:lnT>
                    <a:lnB>
                      <a:noFill/>
                    </a:lnB>
                    <a:solidFill>
                      <a:srgbClr val="F2F2F2"/>
                    </a:solidFill>
                  </a:tcPr>
                </a:tc>
                <a:tc>
                  <a:txBody>
                    <a:bodyPr/>
                    <a:lstStyle/>
                    <a:p>
                      <a:pPr algn="ctr" fontAlgn="b"/>
                      <a:r>
                        <a:rPr lang="en-GB" sz="800" b="1" i="0" u="none" strike="noStrike">
                          <a:solidFill>
                            <a:srgbClr val="000000"/>
                          </a:solidFill>
                          <a:effectLst/>
                          <a:latin typeface="Aptos" panose="020B0004020202020204" pitchFamily="34" charset="0"/>
                        </a:rPr>
                        <a:t>3 mån</a:t>
                      </a:r>
                    </a:p>
                  </a:txBody>
                  <a:tcPr marL="5443" marR="5443" marT="5443" marB="0" anchor="ctr">
                    <a:lnL>
                      <a:noFill/>
                    </a:lnL>
                    <a:lnR>
                      <a:noFill/>
                    </a:lnR>
                    <a:lnT>
                      <a:noFill/>
                    </a:lnT>
                    <a:lnB>
                      <a:noFill/>
                    </a:lnB>
                    <a:solidFill>
                      <a:srgbClr val="F2F2F2"/>
                    </a:solidFill>
                  </a:tcPr>
                </a:tc>
                <a:tc>
                  <a:txBody>
                    <a:bodyPr/>
                    <a:lstStyle/>
                    <a:p>
                      <a:pPr algn="ctr" fontAlgn="b"/>
                      <a:r>
                        <a:rPr lang="en-GB" sz="800" b="1" i="0" u="none" strike="noStrike" dirty="0">
                          <a:solidFill>
                            <a:srgbClr val="000000"/>
                          </a:solidFill>
                          <a:effectLst/>
                          <a:latin typeface="Aptos" panose="020B0004020202020204" pitchFamily="34" charset="0"/>
                        </a:rPr>
                        <a:t>YTD </a:t>
                      </a:r>
                    </a:p>
                  </a:txBody>
                  <a:tcPr marL="5443" marR="5443" marT="5443" marB="0" anchor="ctr">
                    <a:lnL>
                      <a:noFill/>
                    </a:lnL>
                    <a:lnR>
                      <a:noFill/>
                    </a:lnR>
                    <a:lnT>
                      <a:noFill/>
                    </a:lnT>
                    <a:lnB>
                      <a:noFill/>
                    </a:lnB>
                    <a:solidFill>
                      <a:srgbClr val="F2F2F2"/>
                    </a:solidFill>
                  </a:tcPr>
                </a:tc>
                <a:tc>
                  <a:txBody>
                    <a:bodyPr/>
                    <a:lstStyle/>
                    <a:p>
                      <a:pPr algn="ctr" fontAlgn="b"/>
                      <a:r>
                        <a:rPr lang="en-GB" sz="800" b="1" i="0" u="none" strike="noStrike">
                          <a:solidFill>
                            <a:srgbClr val="000000"/>
                          </a:solidFill>
                          <a:effectLst/>
                          <a:latin typeface="Aptos" panose="020B0004020202020204" pitchFamily="34" charset="0"/>
                        </a:rPr>
                        <a:t>1 år</a:t>
                      </a:r>
                    </a:p>
                  </a:txBody>
                  <a:tcPr marL="5443" marR="5443" marT="5443" marB="0" anchor="ctr">
                    <a:lnL>
                      <a:noFill/>
                    </a:lnL>
                    <a:lnR>
                      <a:noFill/>
                    </a:lnR>
                    <a:lnT>
                      <a:noFill/>
                    </a:lnT>
                    <a:lnB>
                      <a:noFill/>
                    </a:lnB>
                    <a:solidFill>
                      <a:srgbClr val="F2F2F2"/>
                    </a:solidFill>
                  </a:tcPr>
                </a:tc>
                <a:tc>
                  <a:txBody>
                    <a:bodyPr/>
                    <a:lstStyle/>
                    <a:p>
                      <a:pPr algn="ctr" fontAlgn="b"/>
                      <a:r>
                        <a:rPr lang="en-GB" sz="800" b="1" i="0" u="none" strike="noStrike">
                          <a:solidFill>
                            <a:srgbClr val="000000"/>
                          </a:solidFill>
                          <a:effectLst/>
                          <a:latin typeface="Aptos" panose="020B0004020202020204" pitchFamily="34" charset="0"/>
                        </a:rPr>
                        <a:t>3 år </a:t>
                      </a:r>
                    </a:p>
                  </a:txBody>
                  <a:tcPr marL="5443" marR="5443" marT="5443" marB="0" anchor="ctr">
                    <a:lnL>
                      <a:noFill/>
                    </a:lnL>
                    <a:lnR>
                      <a:noFill/>
                    </a:lnR>
                    <a:lnT>
                      <a:noFill/>
                    </a:lnT>
                    <a:lnB>
                      <a:noFill/>
                    </a:lnB>
                    <a:solidFill>
                      <a:srgbClr val="F2F2F2"/>
                    </a:solidFill>
                  </a:tcPr>
                </a:tc>
                <a:tc>
                  <a:txBody>
                    <a:bodyPr/>
                    <a:lstStyle/>
                    <a:p>
                      <a:pPr algn="ctr" fontAlgn="b"/>
                      <a:r>
                        <a:rPr lang="en-GB" sz="800" b="1" i="0" u="none" strike="noStrike" dirty="0">
                          <a:solidFill>
                            <a:srgbClr val="000000"/>
                          </a:solidFill>
                          <a:effectLst/>
                          <a:latin typeface="Aptos" panose="020B0004020202020204" pitchFamily="34" charset="0"/>
                        </a:rPr>
                        <a:t>5 </a:t>
                      </a:r>
                      <a:r>
                        <a:rPr lang="en-GB" sz="800" b="1" i="0" u="none" strike="noStrike" dirty="0" err="1">
                          <a:solidFill>
                            <a:srgbClr val="000000"/>
                          </a:solidFill>
                          <a:effectLst/>
                          <a:latin typeface="Aptos" panose="020B0004020202020204" pitchFamily="34" charset="0"/>
                        </a:rPr>
                        <a:t>år</a:t>
                      </a:r>
                      <a:r>
                        <a:rPr lang="en-GB" sz="800" b="1" i="0" u="none" strike="noStrike" dirty="0">
                          <a:solidFill>
                            <a:srgbClr val="000000"/>
                          </a:solidFill>
                          <a:effectLst/>
                          <a:latin typeface="Aptos" panose="020B0004020202020204" pitchFamily="34" charset="0"/>
                        </a:rPr>
                        <a:t> </a:t>
                      </a:r>
                    </a:p>
                  </a:txBody>
                  <a:tcPr marL="5443" marR="5443" marT="5443" marB="0" anchor="ctr">
                    <a:lnL>
                      <a:noFill/>
                    </a:lnL>
                    <a:lnR>
                      <a:noFill/>
                    </a:lnR>
                    <a:lnT>
                      <a:noFill/>
                    </a:lnT>
                    <a:lnB>
                      <a:noFill/>
                    </a:lnB>
                    <a:solidFill>
                      <a:srgbClr val="F2F2F2"/>
                    </a:solidFill>
                  </a:tcPr>
                </a:tc>
                <a:tc>
                  <a:txBody>
                    <a:bodyPr/>
                    <a:lstStyle/>
                    <a:p>
                      <a:pPr algn="ctr" fontAlgn="b"/>
                      <a:r>
                        <a:rPr lang="en-GB" sz="800" b="1" i="0" u="none" strike="noStrike">
                          <a:solidFill>
                            <a:srgbClr val="000000"/>
                          </a:solidFill>
                          <a:effectLst/>
                          <a:latin typeface="Aptos" panose="020B0004020202020204" pitchFamily="34" charset="0"/>
                        </a:rPr>
                        <a:t>Sedan start</a:t>
                      </a:r>
                    </a:p>
                  </a:txBody>
                  <a:tcPr marL="5443" marR="5443" marT="5443" marB="0" anchor="ctr">
                    <a:lnL>
                      <a:noFill/>
                    </a:lnL>
                    <a:lnR>
                      <a:noFill/>
                    </a:lnR>
                    <a:lnT>
                      <a:noFill/>
                    </a:lnT>
                    <a:lnB>
                      <a:noFill/>
                    </a:lnB>
                    <a:solidFill>
                      <a:srgbClr val="F2F2F2"/>
                    </a:solidFill>
                  </a:tcPr>
                </a:tc>
                <a:extLst>
                  <a:ext uri="{0D108BD9-81ED-4DB2-BD59-A6C34878D82A}">
                    <a16:rowId xmlns:a16="http://schemas.microsoft.com/office/drawing/2014/main" val="3521559794"/>
                  </a:ext>
                </a:extLst>
              </a:tr>
              <a:tr h="162873">
                <a:tc>
                  <a:txBody>
                    <a:bodyPr/>
                    <a:lstStyle/>
                    <a:p>
                      <a:pPr algn="ctr" fontAlgn="b"/>
                      <a:r>
                        <a:rPr lang="en-GB" sz="800" b="0" i="0" u="none" strike="noStrike">
                          <a:solidFill>
                            <a:srgbClr val="000000"/>
                          </a:solidFill>
                          <a:effectLst/>
                          <a:latin typeface="Aptos" panose="020B0004020202020204" pitchFamily="34" charset="0"/>
                        </a:rPr>
                        <a:t>2,80%</a:t>
                      </a:r>
                    </a:p>
                  </a:txBody>
                  <a:tcPr marL="5443" marR="5443" marT="5443" marB="0" anchor="ctr">
                    <a:lnL>
                      <a:noFill/>
                    </a:lnL>
                    <a:lnR>
                      <a:noFill/>
                    </a:lnR>
                    <a:lnT>
                      <a:noFill/>
                    </a:lnT>
                    <a:lnB>
                      <a:noFill/>
                    </a:lnB>
                    <a:noFill/>
                  </a:tcPr>
                </a:tc>
                <a:tc>
                  <a:txBody>
                    <a:bodyPr/>
                    <a:lstStyle/>
                    <a:p>
                      <a:pPr algn="ctr" fontAlgn="b"/>
                      <a:r>
                        <a:rPr lang="en-GB" sz="800" b="0" i="0" u="none" strike="noStrike">
                          <a:solidFill>
                            <a:srgbClr val="000000"/>
                          </a:solidFill>
                          <a:effectLst/>
                          <a:latin typeface="Aptos" panose="020B0004020202020204" pitchFamily="34" charset="0"/>
                        </a:rPr>
                        <a:t>7,53%</a:t>
                      </a:r>
                    </a:p>
                  </a:txBody>
                  <a:tcPr marL="5443" marR="5443" marT="5443" marB="0" anchor="ctr">
                    <a:lnL>
                      <a:noFill/>
                    </a:lnL>
                    <a:lnR>
                      <a:noFill/>
                    </a:lnR>
                    <a:lnT>
                      <a:noFill/>
                    </a:lnT>
                    <a:lnB>
                      <a:noFill/>
                    </a:lnB>
                    <a:noFill/>
                  </a:tcPr>
                </a:tc>
                <a:tc>
                  <a:txBody>
                    <a:bodyPr/>
                    <a:lstStyle/>
                    <a:p>
                      <a:pPr algn="ctr" fontAlgn="b"/>
                      <a:r>
                        <a:rPr lang="en-GB" sz="800" b="0" i="0" u="none" strike="noStrike">
                          <a:solidFill>
                            <a:srgbClr val="000000"/>
                          </a:solidFill>
                          <a:effectLst/>
                          <a:latin typeface="Aptos" panose="020B0004020202020204" pitchFamily="34" charset="0"/>
                        </a:rPr>
                        <a:t>1,93%</a:t>
                      </a:r>
                    </a:p>
                  </a:txBody>
                  <a:tcPr marL="5443" marR="5443" marT="5443" marB="0" anchor="ctr">
                    <a:lnL>
                      <a:noFill/>
                    </a:lnL>
                    <a:lnR>
                      <a:noFill/>
                    </a:lnR>
                    <a:lnT>
                      <a:noFill/>
                    </a:lnT>
                    <a:lnB>
                      <a:noFill/>
                    </a:lnB>
                    <a:noFill/>
                  </a:tcPr>
                </a:tc>
                <a:tc>
                  <a:txBody>
                    <a:bodyPr/>
                    <a:lstStyle/>
                    <a:p>
                      <a:pPr algn="ctr" fontAlgn="b"/>
                      <a:r>
                        <a:rPr lang="en-GB" sz="800" b="0" i="0" u="none" strike="noStrike">
                          <a:solidFill>
                            <a:srgbClr val="000000"/>
                          </a:solidFill>
                          <a:effectLst/>
                          <a:latin typeface="Aptos" panose="020B0004020202020204" pitchFamily="34" charset="0"/>
                        </a:rPr>
                        <a:t>2,42%</a:t>
                      </a:r>
                    </a:p>
                  </a:txBody>
                  <a:tcPr marL="5443" marR="5443" marT="5443" marB="0" anchor="ctr">
                    <a:lnL>
                      <a:noFill/>
                    </a:lnL>
                    <a:lnR>
                      <a:noFill/>
                    </a:lnR>
                    <a:lnT>
                      <a:noFill/>
                    </a:lnT>
                    <a:lnB>
                      <a:noFill/>
                    </a:lnB>
                    <a:noFill/>
                  </a:tcPr>
                </a:tc>
                <a:tc>
                  <a:txBody>
                    <a:bodyPr/>
                    <a:lstStyle/>
                    <a:p>
                      <a:pPr algn="ctr" fontAlgn="b"/>
                      <a:r>
                        <a:rPr lang="en-GB" sz="800" b="0" i="0" u="none" strike="noStrike">
                          <a:solidFill>
                            <a:srgbClr val="000000"/>
                          </a:solidFill>
                          <a:effectLst/>
                          <a:latin typeface="Aptos" panose="020B0004020202020204" pitchFamily="34" charset="0"/>
                        </a:rPr>
                        <a:t>26,72%</a:t>
                      </a:r>
                    </a:p>
                  </a:txBody>
                  <a:tcPr marL="5443" marR="5443" marT="5443" marB="0" anchor="ctr">
                    <a:lnL>
                      <a:noFill/>
                    </a:lnL>
                    <a:lnR>
                      <a:noFill/>
                    </a:lnR>
                    <a:lnT>
                      <a:noFill/>
                    </a:lnT>
                    <a:lnB>
                      <a:noFill/>
                    </a:lnB>
                    <a:noFill/>
                  </a:tcPr>
                </a:tc>
                <a:tc>
                  <a:txBody>
                    <a:bodyPr/>
                    <a:lstStyle/>
                    <a:p>
                      <a:pPr algn="ctr" fontAlgn="b"/>
                      <a:r>
                        <a:rPr lang="en-GB" sz="800" b="0" i="0" u="none" strike="noStrike">
                          <a:solidFill>
                            <a:srgbClr val="000000"/>
                          </a:solidFill>
                          <a:effectLst/>
                          <a:latin typeface="Aptos" panose="020B0004020202020204" pitchFamily="34" charset="0"/>
                        </a:rPr>
                        <a:t>84,59%</a:t>
                      </a:r>
                    </a:p>
                  </a:txBody>
                  <a:tcPr marL="5443" marR="5443" marT="5443" marB="0" anchor="ctr">
                    <a:lnL>
                      <a:noFill/>
                    </a:lnL>
                    <a:lnR>
                      <a:noFill/>
                    </a:lnR>
                    <a:lnT>
                      <a:noFill/>
                    </a:lnT>
                    <a:lnB>
                      <a:noFill/>
                    </a:lnB>
                    <a:noFill/>
                  </a:tcPr>
                </a:tc>
                <a:tc>
                  <a:txBody>
                    <a:bodyPr/>
                    <a:lstStyle/>
                    <a:p>
                      <a:pPr algn="ctr" fontAlgn="b"/>
                      <a:r>
                        <a:rPr lang="en-GB" sz="800" b="0" i="0" u="none" strike="noStrike" dirty="0">
                          <a:solidFill>
                            <a:srgbClr val="000000"/>
                          </a:solidFill>
                          <a:effectLst/>
                          <a:latin typeface="Aptos" panose="020B0004020202020204" pitchFamily="34" charset="0"/>
                        </a:rPr>
                        <a:t>671,33%</a:t>
                      </a:r>
                    </a:p>
                  </a:txBody>
                  <a:tcPr marL="5443" marR="5443" marT="5443" marB="0" anchor="ctr">
                    <a:lnL>
                      <a:noFill/>
                    </a:lnL>
                    <a:lnR>
                      <a:noFill/>
                    </a:lnR>
                    <a:lnT>
                      <a:noFill/>
                    </a:lnT>
                    <a:lnB>
                      <a:noFill/>
                    </a:lnB>
                    <a:noFill/>
                  </a:tcPr>
                </a:tc>
                <a:extLst>
                  <a:ext uri="{0D108BD9-81ED-4DB2-BD59-A6C34878D82A}">
                    <a16:rowId xmlns:a16="http://schemas.microsoft.com/office/drawing/2014/main" val="3795176682"/>
                  </a:ext>
                </a:extLst>
              </a:tr>
            </a:tbl>
          </a:graphicData>
        </a:graphic>
      </p:graphicFrame>
      <p:graphicFrame>
        <p:nvGraphicFramePr>
          <p:cNvPr id="17" name="Chart 16">
            <a:extLst>
              <a:ext uri="{FF2B5EF4-FFF2-40B4-BE49-F238E27FC236}">
                <a16:creationId xmlns:a16="http://schemas.microsoft.com/office/drawing/2014/main" id="{2D1E5E18-E300-48AF-B063-7FDD7BB9C123}"/>
              </a:ext>
            </a:extLst>
          </p:cNvPr>
          <p:cNvGraphicFramePr>
            <a:graphicFrameLocks/>
          </p:cNvGraphicFramePr>
          <p:nvPr>
            <p:extLst>
              <p:ext uri="{D42A27DB-BD31-4B8C-83A1-F6EECF244321}">
                <p14:modId xmlns:p14="http://schemas.microsoft.com/office/powerpoint/2010/main" val="3337565409"/>
              </p:ext>
            </p:extLst>
          </p:nvPr>
        </p:nvGraphicFramePr>
        <p:xfrm>
          <a:off x="3361413" y="5626891"/>
          <a:ext cx="3942173" cy="2016029"/>
        </p:xfrm>
        <a:graphic>
          <a:graphicData uri="http://schemas.openxmlformats.org/drawingml/2006/chart">
            <c:chart xmlns:c="http://schemas.openxmlformats.org/drawingml/2006/chart" xmlns:r="http://schemas.openxmlformats.org/officeDocument/2006/relationships" r:id="rId11"/>
          </a:graphicData>
        </a:graphic>
      </p:graphicFrame>
    </p:spTree>
    <p:extLst>
      <p:ext uri="{BB962C8B-B14F-4D97-AF65-F5344CB8AC3E}">
        <p14:creationId xmlns:p14="http://schemas.microsoft.com/office/powerpoint/2010/main" val="1319669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520C2C8-1A70-BBCC-78CF-1676B967B5EB}"/>
              </a:ext>
            </a:extLst>
          </p:cNvPr>
          <p:cNvSpPr/>
          <p:nvPr/>
        </p:nvSpPr>
        <p:spPr>
          <a:xfrm>
            <a:off x="265742" y="3035785"/>
            <a:ext cx="6231600" cy="1565617"/>
          </a:xfrm>
          <a:prstGeom prst="rect">
            <a:avLst/>
          </a:prstGeom>
          <a:solidFill>
            <a:srgbClr val="F2F2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1" name="TextBox 20">
            <a:extLst>
              <a:ext uri="{FF2B5EF4-FFF2-40B4-BE49-F238E27FC236}">
                <a16:creationId xmlns:a16="http://schemas.microsoft.com/office/drawing/2014/main" id="{5517095E-A2B6-C37E-4CC4-1033A6FAFBE4}"/>
              </a:ext>
            </a:extLst>
          </p:cNvPr>
          <p:cNvSpPr txBox="1"/>
          <p:nvPr/>
        </p:nvSpPr>
        <p:spPr>
          <a:xfrm>
            <a:off x="379515" y="2728116"/>
            <a:ext cx="3465244" cy="307777"/>
          </a:xfrm>
          <a:prstGeom prst="rect">
            <a:avLst/>
          </a:prstGeom>
          <a:noFill/>
        </p:spPr>
        <p:txBody>
          <a:bodyPr wrap="square" rtlCol="0">
            <a:spAutoFit/>
          </a:bodyPr>
          <a:lstStyle/>
          <a:p>
            <a:r>
              <a:rPr lang="sv-SE" sz="1400" b="1" dirty="0"/>
              <a:t>Månadsavkastning, %</a:t>
            </a:r>
          </a:p>
        </p:txBody>
      </p:sp>
      <p:cxnSp>
        <p:nvCxnSpPr>
          <p:cNvPr id="24" name="Straight Connector 23">
            <a:extLst>
              <a:ext uri="{FF2B5EF4-FFF2-40B4-BE49-F238E27FC236}">
                <a16:creationId xmlns:a16="http://schemas.microsoft.com/office/drawing/2014/main" id="{BB1B4CAA-FD39-DC25-88D1-DFBA39A65ECF}"/>
              </a:ext>
            </a:extLst>
          </p:cNvPr>
          <p:cNvCxnSpPr>
            <a:cxnSpLocks/>
          </p:cNvCxnSpPr>
          <p:nvPr/>
        </p:nvCxnSpPr>
        <p:spPr>
          <a:xfrm>
            <a:off x="348038" y="2624275"/>
            <a:ext cx="6161921" cy="0"/>
          </a:xfrm>
          <a:prstGeom prst="line">
            <a:avLst/>
          </a:prstGeom>
          <a:ln w="63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id="{4DC73C2C-620A-AC65-77B6-FED22F7053D0}"/>
              </a:ext>
            </a:extLst>
          </p:cNvPr>
          <p:cNvCxnSpPr>
            <a:cxnSpLocks/>
          </p:cNvCxnSpPr>
          <p:nvPr/>
        </p:nvCxnSpPr>
        <p:spPr>
          <a:xfrm>
            <a:off x="326291" y="4831779"/>
            <a:ext cx="6161921" cy="0"/>
          </a:xfrm>
          <a:prstGeom prst="line">
            <a:avLst/>
          </a:prstGeom>
          <a:ln w="6350">
            <a:solidFill>
              <a:schemeClr val="tx1"/>
            </a:solidFill>
          </a:ln>
        </p:spPr>
        <p:style>
          <a:lnRef idx="2">
            <a:schemeClr val="accent1"/>
          </a:lnRef>
          <a:fillRef idx="0">
            <a:schemeClr val="accent1"/>
          </a:fillRef>
          <a:effectRef idx="1">
            <a:schemeClr val="accent1"/>
          </a:effectRef>
          <a:fontRef idx="minor">
            <a:schemeClr val="tx1"/>
          </a:fontRef>
        </p:style>
      </p:cxnSp>
      <p:sp>
        <p:nvSpPr>
          <p:cNvPr id="35" name="TextBox 34">
            <a:extLst>
              <a:ext uri="{FF2B5EF4-FFF2-40B4-BE49-F238E27FC236}">
                <a16:creationId xmlns:a16="http://schemas.microsoft.com/office/drawing/2014/main" id="{103B7A7E-3CAE-7346-519E-D1DAE42E30FD}"/>
              </a:ext>
            </a:extLst>
          </p:cNvPr>
          <p:cNvSpPr txBox="1"/>
          <p:nvPr/>
        </p:nvSpPr>
        <p:spPr>
          <a:xfrm>
            <a:off x="3127260" y="4906403"/>
            <a:ext cx="3465244" cy="307777"/>
          </a:xfrm>
          <a:prstGeom prst="rect">
            <a:avLst/>
          </a:prstGeom>
          <a:noFill/>
        </p:spPr>
        <p:txBody>
          <a:bodyPr wrap="square" rtlCol="0">
            <a:spAutoFit/>
          </a:bodyPr>
          <a:lstStyle/>
          <a:p>
            <a:r>
              <a:rPr lang="sv-SE" sz="1400" b="1" dirty="0"/>
              <a:t>Sektorfördelning, %</a:t>
            </a:r>
          </a:p>
        </p:txBody>
      </p:sp>
      <p:sp>
        <p:nvSpPr>
          <p:cNvPr id="36" name="TextBox 35">
            <a:extLst>
              <a:ext uri="{FF2B5EF4-FFF2-40B4-BE49-F238E27FC236}">
                <a16:creationId xmlns:a16="http://schemas.microsoft.com/office/drawing/2014/main" id="{93AED46E-8D3D-F401-94D2-826D18189BFF}"/>
              </a:ext>
            </a:extLst>
          </p:cNvPr>
          <p:cNvSpPr txBox="1"/>
          <p:nvPr/>
        </p:nvSpPr>
        <p:spPr>
          <a:xfrm>
            <a:off x="258968" y="4906403"/>
            <a:ext cx="3465244" cy="307777"/>
          </a:xfrm>
          <a:prstGeom prst="rect">
            <a:avLst/>
          </a:prstGeom>
          <a:noFill/>
        </p:spPr>
        <p:txBody>
          <a:bodyPr wrap="square" rtlCol="0">
            <a:spAutoFit/>
          </a:bodyPr>
          <a:lstStyle/>
          <a:p>
            <a:r>
              <a:rPr lang="sv-SE" sz="1400" b="1" dirty="0"/>
              <a:t>Geografisk fördelning, %</a:t>
            </a:r>
          </a:p>
        </p:txBody>
      </p:sp>
      <p:sp>
        <p:nvSpPr>
          <p:cNvPr id="44" name="TextBox 43">
            <a:extLst>
              <a:ext uri="{FF2B5EF4-FFF2-40B4-BE49-F238E27FC236}">
                <a16:creationId xmlns:a16="http://schemas.microsoft.com/office/drawing/2014/main" id="{78488074-454A-9683-A230-865B67C8C25B}"/>
              </a:ext>
            </a:extLst>
          </p:cNvPr>
          <p:cNvSpPr txBox="1"/>
          <p:nvPr/>
        </p:nvSpPr>
        <p:spPr>
          <a:xfrm>
            <a:off x="159228" y="9373154"/>
            <a:ext cx="6619741" cy="477054"/>
          </a:xfrm>
          <a:prstGeom prst="rect">
            <a:avLst/>
          </a:prstGeom>
          <a:noFill/>
        </p:spPr>
        <p:txBody>
          <a:bodyPr wrap="square" rtlCol="0">
            <a:spAutoFit/>
          </a:bodyPr>
          <a:lstStyle/>
          <a:p>
            <a:r>
              <a:rPr lang="sv-SE" sz="800" b="0" i="0" u="none" strike="noStrike" baseline="0" dirty="0">
                <a:solidFill>
                  <a:srgbClr val="000000"/>
                </a:solidFill>
              </a:rPr>
              <a:t>Historisk avkastning är ingen garanti för framtida avkastning. De pengar som placeras i fonderna i denna presentation kan både öka och minska i värde och det är inte säkert att en investerare får tillbaka hela det insatta kapitalet. Ytterligare information finns i fondernas faktablad, informationsbroschyr, årsberättelse och halvårsredogörelse finns på </a:t>
            </a:r>
            <a:r>
              <a:rPr lang="sv-SE" sz="800" b="0" i="0" u="sng" strike="noStrike" baseline="0" dirty="0">
                <a:solidFill>
                  <a:srgbClr val="000000"/>
                </a:solidFill>
              </a:rPr>
              <a:t>www.humlefonder.se</a:t>
            </a:r>
            <a:endParaRPr lang="en-US" sz="800" b="0" i="0" u="none" strike="noStrike" baseline="0" dirty="0">
              <a:solidFill>
                <a:srgbClr val="000000"/>
              </a:solidFill>
            </a:endParaRPr>
          </a:p>
          <a:p>
            <a:pPr algn="l"/>
            <a:endParaRPr lang="sv-SE" sz="100" dirty="0"/>
          </a:p>
        </p:txBody>
      </p:sp>
      <p:cxnSp>
        <p:nvCxnSpPr>
          <p:cNvPr id="45" name="Straight Connector 44">
            <a:extLst>
              <a:ext uri="{FF2B5EF4-FFF2-40B4-BE49-F238E27FC236}">
                <a16:creationId xmlns:a16="http://schemas.microsoft.com/office/drawing/2014/main" id="{447597F7-F802-7544-FF51-68B1B0B70CD4}"/>
              </a:ext>
            </a:extLst>
          </p:cNvPr>
          <p:cNvCxnSpPr>
            <a:cxnSpLocks/>
          </p:cNvCxnSpPr>
          <p:nvPr/>
        </p:nvCxnSpPr>
        <p:spPr>
          <a:xfrm>
            <a:off x="326291" y="7225932"/>
            <a:ext cx="6161921" cy="0"/>
          </a:xfrm>
          <a:prstGeom prst="line">
            <a:avLst/>
          </a:prstGeom>
          <a:ln w="6350">
            <a:solidFill>
              <a:schemeClr val="tx1"/>
            </a:solidFill>
          </a:ln>
        </p:spPr>
        <p:style>
          <a:lnRef idx="2">
            <a:schemeClr val="accent1"/>
          </a:lnRef>
          <a:fillRef idx="0">
            <a:schemeClr val="accent1"/>
          </a:fillRef>
          <a:effectRef idx="1">
            <a:schemeClr val="accent1"/>
          </a:effectRef>
          <a:fontRef idx="minor">
            <a:schemeClr val="tx1"/>
          </a:fontRef>
        </p:style>
      </p:cxnSp>
      <p:pic>
        <p:nvPicPr>
          <p:cNvPr id="1026" name="Picture 2">
            <a:extLst>
              <a:ext uri="{FF2B5EF4-FFF2-40B4-BE49-F238E27FC236}">
                <a16:creationId xmlns:a16="http://schemas.microsoft.com/office/drawing/2014/main" id="{52A322F9-3B5B-1DBD-3E2D-17FE0D0F049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29042" y="8409592"/>
            <a:ext cx="647020" cy="64702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Linkedin logo png, Linkedin icon transparent png 18930587 PNG">
            <a:extLst>
              <a:ext uri="{FF2B5EF4-FFF2-40B4-BE49-F238E27FC236}">
                <a16:creationId xmlns:a16="http://schemas.microsoft.com/office/drawing/2014/main" id="{893A88B1-8BBC-22BB-A0BD-3D5EF9C2328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08779" y="7536781"/>
            <a:ext cx="1076103" cy="1076103"/>
          </a:xfrm>
          <a:prstGeom prst="rect">
            <a:avLst/>
          </a:prstGeom>
          <a:noFill/>
          <a:extLst>
            <a:ext uri="{909E8E84-426E-40DD-AFC4-6F175D3DCCD1}">
              <a14:hiddenFill xmlns:a14="http://schemas.microsoft.com/office/drawing/2010/main">
                <a:solidFill>
                  <a:srgbClr val="FFFFFF"/>
                </a:solidFill>
              </a14:hiddenFill>
            </a:ext>
          </a:extLst>
        </p:spPr>
      </p:pic>
      <p:sp>
        <p:nvSpPr>
          <p:cNvPr id="48" name="TextBox 47">
            <a:extLst>
              <a:ext uri="{FF2B5EF4-FFF2-40B4-BE49-F238E27FC236}">
                <a16:creationId xmlns:a16="http://schemas.microsoft.com/office/drawing/2014/main" id="{A2EB8985-BFC5-3A76-7571-2B3DC70A1D78}"/>
              </a:ext>
            </a:extLst>
          </p:cNvPr>
          <p:cNvSpPr txBox="1"/>
          <p:nvPr/>
        </p:nvSpPr>
        <p:spPr>
          <a:xfrm>
            <a:off x="3314926" y="7385285"/>
            <a:ext cx="3734092" cy="307777"/>
          </a:xfrm>
          <a:prstGeom prst="rect">
            <a:avLst/>
          </a:prstGeom>
          <a:noFill/>
        </p:spPr>
        <p:txBody>
          <a:bodyPr wrap="square" rtlCol="0">
            <a:spAutoFit/>
          </a:bodyPr>
          <a:lstStyle/>
          <a:p>
            <a:r>
              <a:rPr lang="sv-SE" sz="1400" b="1" dirty="0"/>
              <a:t>Följ oss på @humlefonder</a:t>
            </a:r>
          </a:p>
        </p:txBody>
      </p:sp>
      <p:pic>
        <p:nvPicPr>
          <p:cNvPr id="2050" name="Picture 2">
            <a:extLst>
              <a:ext uri="{FF2B5EF4-FFF2-40B4-BE49-F238E27FC236}">
                <a16:creationId xmlns:a16="http://schemas.microsoft.com/office/drawing/2014/main" id="{7BC1E7AF-2AF0-5043-DF1D-480B8EC68460}"/>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21929" t="23124" r="22076" b="24053"/>
          <a:stretch/>
        </p:blipFill>
        <p:spPr bwMode="auto">
          <a:xfrm>
            <a:off x="5212651" y="7725736"/>
            <a:ext cx="1376129" cy="1300561"/>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39">
            <a:extLst>
              <a:ext uri="{FF2B5EF4-FFF2-40B4-BE49-F238E27FC236}">
                <a16:creationId xmlns:a16="http://schemas.microsoft.com/office/drawing/2014/main" id="{65529368-472B-5CB1-D859-2EF434B6C16A}"/>
              </a:ext>
            </a:extLst>
          </p:cNvPr>
          <p:cNvPicPr>
            <a:picLocks noChangeAspect="1"/>
          </p:cNvPicPr>
          <p:nvPr/>
        </p:nvPicPr>
        <p:blipFill>
          <a:blip r:embed="rId6"/>
          <a:stretch>
            <a:fillRect/>
          </a:stretch>
        </p:blipFill>
        <p:spPr>
          <a:xfrm>
            <a:off x="3766677" y="7740969"/>
            <a:ext cx="725255" cy="676251"/>
          </a:xfrm>
          <a:prstGeom prst="rect">
            <a:avLst/>
          </a:prstGeom>
        </p:spPr>
      </p:pic>
      <p:graphicFrame>
        <p:nvGraphicFramePr>
          <p:cNvPr id="10" name="Table 9">
            <a:extLst>
              <a:ext uri="{FF2B5EF4-FFF2-40B4-BE49-F238E27FC236}">
                <a16:creationId xmlns:a16="http://schemas.microsoft.com/office/drawing/2014/main" id="{DB4FF972-FEAB-98AC-E8CE-363F85A03D96}"/>
              </a:ext>
            </a:extLst>
          </p:cNvPr>
          <p:cNvGraphicFramePr>
            <a:graphicFrameLocks noGrp="1"/>
          </p:cNvGraphicFramePr>
          <p:nvPr>
            <p:extLst>
              <p:ext uri="{D42A27DB-BD31-4B8C-83A1-F6EECF244321}">
                <p14:modId xmlns:p14="http://schemas.microsoft.com/office/powerpoint/2010/main" val="2935262468"/>
              </p:ext>
            </p:extLst>
          </p:nvPr>
        </p:nvGraphicFramePr>
        <p:xfrm>
          <a:off x="451999" y="425741"/>
          <a:ext cx="2755900" cy="2044700"/>
        </p:xfrm>
        <a:graphic>
          <a:graphicData uri="http://schemas.openxmlformats.org/drawingml/2006/table">
            <a:tbl>
              <a:tblPr/>
              <a:tblGrid>
                <a:gridCol w="1677884">
                  <a:extLst>
                    <a:ext uri="{9D8B030D-6E8A-4147-A177-3AD203B41FA5}">
                      <a16:colId xmlns:a16="http://schemas.microsoft.com/office/drawing/2014/main" val="3402386059"/>
                    </a:ext>
                  </a:extLst>
                </a:gridCol>
                <a:gridCol w="207228">
                  <a:extLst>
                    <a:ext uri="{9D8B030D-6E8A-4147-A177-3AD203B41FA5}">
                      <a16:colId xmlns:a16="http://schemas.microsoft.com/office/drawing/2014/main" val="3020571922"/>
                    </a:ext>
                  </a:extLst>
                </a:gridCol>
                <a:gridCol w="870788">
                  <a:extLst>
                    <a:ext uri="{9D8B030D-6E8A-4147-A177-3AD203B41FA5}">
                      <a16:colId xmlns:a16="http://schemas.microsoft.com/office/drawing/2014/main" val="1037611110"/>
                    </a:ext>
                  </a:extLst>
                </a:gridCol>
              </a:tblGrid>
              <a:tr h="203200">
                <a:tc gridSpan="3">
                  <a:txBody>
                    <a:bodyPr/>
                    <a:lstStyle/>
                    <a:p>
                      <a:pPr algn="l" fontAlgn="b"/>
                      <a:r>
                        <a:rPr lang="sv-SE" sz="1050" b="1" i="0" u="none" strike="noStrike" dirty="0">
                          <a:solidFill>
                            <a:srgbClr val="000000"/>
                          </a:solidFill>
                          <a:effectLst/>
                          <a:latin typeface="+mj-lt"/>
                        </a:rPr>
                        <a:t>Största innehav i % av totala portföljen</a:t>
                      </a:r>
                    </a:p>
                  </a:txBody>
                  <a:tcPr marL="6350" marR="6350" marT="6350" marB="0" anchor="b">
                    <a:lnL>
                      <a:noFill/>
                    </a:lnL>
                    <a:lnR>
                      <a:noFill/>
                    </a:lnR>
                    <a:lnT>
                      <a:noFill/>
                    </a:lnT>
                    <a:lnB>
                      <a:noFill/>
                    </a:lnB>
                    <a:noFill/>
                  </a:tcPr>
                </a:tc>
                <a:tc hMerge="1">
                  <a:txBody>
                    <a:bodyPr/>
                    <a:lstStyle/>
                    <a:p>
                      <a:endParaRPr lang="sv-SE"/>
                    </a:p>
                  </a:txBody>
                  <a:tcPr/>
                </a:tc>
                <a:tc hMerge="1">
                  <a:txBody>
                    <a:bodyPr/>
                    <a:lstStyle/>
                    <a:p>
                      <a:endParaRPr lang="sv-SE"/>
                    </a:p>
                  </a:txBody>
                  <a:tcPr/>
                </a:tc>
                <a:extLst>
                  <a:ext uri="{0D108BD9-81ED-4DB2-BD59-A6C34878D82A}">
                    <a16:rowId xmlns:a16="http://schemas.microsoft.com/office/drawing/2014/main" val="888774058"/>
                  </a:ext>
                </a:extLst>
              </a:tr>
              <a:tr h="184150">
                <a:tc>
                  <a:txBody>
                    <a:bodyPr/>
                    <a:lstStyle/>
                    <a:p>
                      <a:pPr algn="l" fontAlgn="b"/>
                      <a:r>
                        <a:rPr lang="en-GB" sz="1100" b="1" i="0" u="none" strike="noStrike" dirty="0">
                          <a:effectLst/>
                          <a:latin typeface="+mj-lt"/>
                        </a:rPr>
                        <a:t>SECTRA</a:t>
                      </a:r>
                    </a:p>
                  </a:txBody>
                  <a:tcPr marL="5443" marR="5443" marT="5443" marB="0" anchor="b">
                    <a:lnL>
                      <a:noFill/>
                    </a:lnL>
                    <a:lnR>
                      <a:noFill/>
                    </a:lnR>
                    <a:lnT>
                      <a:noFill/>
                    </a:lnT>
                    <a:lnB>
                      <a:noFill/>
                    </a:lnB>
                    <a:solidFill>
                      <a:srgbClr val="E8F8F0"/>
                    </a:solidFill>
                  </a:tcPr>
                </a:tc>
                <a:tc>
                  <a:txBody>
                    <a:bodyPr/>
                    <a:lstStyle/>
                    <a:p>
                      <a:pPr algn="l" fontAlgn="b"/>
                      <a:r>
                        <a:rPr lang="sv-SE" sz="1100" b="1" i="0" u="none" strike="noStrike" dirty="0">
                          <a:solidFill>
                            <a:srgbClr val="000000"/>
                          </a:solidFill>
                          <a:effectLst/>
                          <a:latin typeface="+mj-lt"/>
                        </a:rPr>
                        <a:t> </a:t>
                      </a:r>
                    </a:p>
                  </a:txBody>
                  <a:tcPr marL="6350" marR="6350" marT="6350" marB="0" anchor="b">
                    <a:lnL>
                      <a:noFill/>
                    </a:lnL>
                    <a:lnR>
                      <a:noFill/>
                    </a:lnR>
                    <a:lnT>
                      <a:noFill/>
                    </a:lnT>
                    <a:lnB>
                      <a:noFill/>
                    </a:lnB>
                    <a:solidFill>
                      <a:srgbClr val="E8F8F0"/>
                    </a:solidFill>
                  </a:tcPr>
                </a:tc>
                <a:tc>
                  <a:txBody>
                    <a:bodyPr/>
                    <a:lstStyle/>
                    <a:p>
                      <a:pPr algn="r" fontAlgn="b"/>
                      <a:r>
                        <a:rPr lang="en-GB" sz="1100" b="1" i="0" u="none" strike="noStrike">
                          <a:effectLst/>
                          <a:latin typeface="+mj-lt"/>
                        </a:rPr>
                        <a:t>4,6%</a:t>
                      </a:r>
                    </a:p>
                  </a:txBody>
                  <a:tcPr marL="5443" marR="5443" marT="5443" marB="0" anchor="b">
                    <a:lnL>
                      <a:noFill/>
                    </a:lnL>
                    <a:lnR>
                      <a:noFill/>
                    </a:lnR>
                    <a:lnT>
                      <a:noFill/>
                    </a:lnT>
                    <a:lnB>
                      <a:noFill/>
                    </a:lnB>
                    <a:solidFill>
                      <a:srgbClr val="E8F8F0"/>
                    </a:solidFill>
                  </a:tcPr>
                </a:tc>
                <a:extLst>
                  <a:ext uri="{0D108BD9-81ED-4DB2-BD59-A6C34878D82A}">
                    <a16:rowId xmlns:a16="http://schemas.microsoft.com/office/drawing/2014/main" val="1488667075"/>
                  </a:ext>
                </a:extLst>
              </a:tr>
              <a:tr h="184150">
                <a:tc>
                  <a:txBody>
                    <a:bodyPr/>
                    <a:lstStyle/>
                    <a:p>
                      <a:pPr algn="l" fontAlgn="b"/>
                      <a:r>
                        <a:rPr lang="en-GB" sz="1100" b="1" i="0" u="none" strike="noStrike" dirty="0">
                          <a:effectLst/>
                          <a:latin typeface="+mj-lt"/>
                        </a:rPr>
                        <a:t>BEIJER REF</a:t>
                      </a:r>
                    </a:p>
                  </a:txBody>
                  <a:tcPr marL="5443" marR="5443" marT="5443" marB="0" anchor="b">
                    <a:lnL>
                      <a:noFill/>
                    </a:lnL>
                    <a:lnR>
                      <a:noFill/>
                    </a:lnR>
                    <a:lnT>
                      <a:noFill/>
                    </a:lnT>
                    <a:lnB>
                      <a:noFill/>
                    </a:lnB>
                    <a:noFill/>
                  </a:tcPr>
                </a:tc>
                <a:tc>
                  <a:txBody>
                    <a:bodyPr/>
                    <a:lstStyle/>
                    <a:p>
                      <a:pPr algn="l" fontAlgn="b"/>
                      <a:endParaRPr lang="sv-SE" sz="1100" b="1" i="0" u="none" strike="noStrike" dirty="0">
                        <a:solidFill>
                          <a:srgbClr val="000000"/>
                        </a:solidFill>
                        <a:effectLst/>
                        <a:latin typeface="+mj-lt"/>
                      </a:endParaRPr>
                    </a:p>
                  </a:txBody>
                  <a:tcPr marL="6350" marR="6350" marT="6350" marB="0" anchor="b">
                    <a:lnL>
                      <a:noFill/>
                    </a:lnL>
                    <a:lnR>
                      <a:noFill/>
                    </a:lnR>
                    <a:lnT>
                      <a:noFill/>
                    </a:lnT>
                    <a:lnB>
                      <a:noFill/>
                    </a:lnB>
                    <a:noFill/>
                  </a:tcPr>
                </a:tc>
                <a:tc>
                  <a:txBody>
                    <a:bodyPr/>
                    <a:lstStyle/>
                    <a:p>
                      <a:pPr algn="r" fontAlgn="b"/>
                      <a:r>
                        <a:rPr lang="en-GB" sz="1100" b="1" i="0" u="none" strike="noStrike">
                          <a:effectLst/>
                          <a:latin typeface="+mj-lt"/>
                        </a:rPr>
                        <a:t>4,0%</a:t>
                      </a:r>
                    </a:p>
                  </a:txBody>
                  <a:tcPr marL="5443" marR="5443" marT="5443" marB="0" anchor="b">
                    <a:lnL>
                      <a:noFill/>
                    </a:lnL>
                    <a:lnR>
                      <a:noFill/>
                    </a:lnR>
                    <a:lnT>
                      <a:noFill/>
                    </a:lnT>
                    <a:lnB>
                      <a:noFill/>
                    </a:lnB>
                    <a:noFill/>
                  </a:tcPr>
                </a:tc>
                <a:extLst>
                  <a:ext uri="{0D108BD9-81ED-4DB2-BD59-A6C34878D82A}">
                    <a16:rowId xmlns:a16="http://schemas.microsoft.com/office/drawing/2014/main" val="4139184615"/>
                  </a:ext>
                </a:extLst>
              </a:tr>
              <a:tr h="184150">
                <a:tc>
                  <a:txBody>
                    <a:bodyPr/>
                    <a:lstStyle/>
                    <a:p>
                      <a:pPr algn="l" fontAlgn="b"/>
                      <a:r>
                        <a:rPr lang="en-GB" sz="1100" b="1" i="0" u="none" strike="noStrike" dirty="0">
                          <a:effectLst/>
                          <a:latin typeface="+mj-lt"/>
                        </a:rPr>
                        <a:t>AVANZA BANK HOLDING</a:t>
                      </a:r>
                    </a:p>
                  </a:txBody>
                  <a:tcPr marL="5443" marR="5443" marT="5443" marB="0" anchor="b">
                    <a:lnL>
                      <a:noFill/>
                    </a:lnL>
                    <a:lnR>
                      <a:noFill/>
                    </a:lnR>
                    <a:lnT>
                      <a:noFill/>
                    </a:lnT>
                    <a:lnB>
                      <a:noFill/>
                    </a:lnB>
                    <a:solidFill>
                      <a:srgbClr val="E8F8F0"/>
                    </a:solidFill>
                  </a:tcPr>
                </a:tc>
                <a:tc>
                  <a:txBody>
                    <a:bodyPr/>
                    <a:lstStyle/>
                    <a:p>
                      <a:pPr algn="l" fontAlgn="b"/>
                      <a:r>
                        <a:rPr lang="sv-SE" sz="1100" b="1" i="0" u="none" strike="noStrike">
                          <a:solidFill>
                            <a:srgbClr val="000000"/>
                          </a:solidFill>
                          <a:effectLst/>
                          <a:latin typeface="+mj-lt"/>
                        </a:rPr>
                        <a:t> </a:t>
                      </a:r>
                    </a:p>
                  </a:txBody>
                  <a:tcPr marL="6350" marR="6350" marT="6350" marB="0" anchor="b">
                    <a:lnL>
                      <a:noFill/>
                    </a:lnL>
                    <a:lnR>
                      <a:noFill/>
                    </a:lnR>
                    <a:lnT>
                      <a:noFill/>
                    </a:lnT>
                    <a:lnB>
                      <a:noFill/>
                    </a:lnB>
                    <a:solidFill>
                      <a:srgbClr val="E8F8F0"/>
                    </a:solidFill>
                  </a:tcPr>
                </a:tc>
                <a:tc>
                  <a:txBody>
                    <a:bodyPr/>
                    <a:lstStyle/>
                    <a:p>
                      <a:pPr algn="r" fontAlgn="b"/>
                      <a:r>
                        <a:rPr lang="en-GB" sz="1100" b="1" i="0" u="none" strike="noStrike">
                          <a:effectLst/>
                          <a:latin typeface="+mj-lt"/>
                        </a:rPr>
                        <a:t>3,7%</a:t>
                      </a:r>
                    </a:p>
                  </a:txBody>
                  <a:tcPr marL="5443" marR="5443" marT="5443" marB="0" anchor="b">
                    <a:lnL>
                      <a:noFill/>
                    </a:lnL>
                    <a:lnR>
                      <a:noFill/>
                    </a:lnR>
                    <a:lnT>
                      <a:noFill/>
                    </a:lnT>
                    <a:lnB>
                      <a:noFill/>
                    </a:lnB>
                    <a:solidFill>
                      <a:srgbClr val="E8F8F0"/>
                    </a:solidFill>
                  </a:tcPr>
                </a:tc>
                <a:extLst>
                  <a:ext uri="{0D108BD9-81ED-4DB2-BD59-A6C34878D82A}">
                    <a16:rowId xmlns:a16="http://schemas.microsoft.com/office/drawing/2014/main" val="4195677787"/>
                  </a:ext>
                </a:extLst>
              </a:tr>
              <a:tr h="184150">
                <a:tc>
                  <a:txBody>
                    <a:bodyPr/>
                    <a:lstStyle/>
                    <a:p>
                      <a:pPr algn="l" fontAlgn="b"/>
                      <a:r>
                        <a:rPr lang="en-GB" sz="1100" b="1" i="0" u="none" strike="noStrike" dirty="0">
                          <a:effectLst/>
                          <a:latin typeface="+mj-lt"/>
                        </a:rPr>
                        <a:t>SECURITAS</a:t>
                      </a:r>
                    </a:p>
                  </a:txBody>
                  <a:tcPr marL="5443" marR="5443" marT="5443" marB="0" anchor="b">
                    <a:lnL>
                      <a:noFill/>
                    </a:lnL>
                    <a:lnR>
                      <a:noFill/>
                    </a:lnR>
                    <a:lnT>
                      <a:noFill/>
                    </a:lnT>
                    <a:lnB>
                      <a:noFill/>
                    </a:lnB>
                    <a:noFill/>
                  </a:tcPr>
                </a:tc>
                <a:tc>
                  <a:txBody>
                    <a:bodyPr/>
                    <a:lstStyle/>
                    <a:p>
                      <a:pPr algn="l" fontAlgn="b"/>
                      <a:endParaRPr lang="sv-SE" sz="1100" b="1" i="0" u="none" strike="noStrike" dirty="0">
                        <a:solidFill>
                          <a:srgbClr val="000000"/>
                        </a:solidFill>
                        <a:effectLst/>
                        <a:latin typeface="+mj-lt"/>
                      </a:endParaRPr>
                    </a:p>
                  </a:txBody>
                  <a:tcPr marL="6350" marR="6350" marT="6350" marB="0" anchor="b">
                    <a:lnL>
                      <a:noFill/>
                    </a:lnL>
                    <a:lnR>
                      <a:noFill/>
                    </a:lnR>
                    <a:lnT>
                      <a:noFill/>
                    </a:lnT>
                    <a:lnB>
                      <a:noFill/>
                    </a:lnB>
                    <a:noFill/>
                  </a:tcPr>
                </a:tc>
                <a:tc>
                  <a:txBody>
                    <a:bodyPr/>
                    <a:lstStyle/>
                    <a:p>
                      <a:pPr algn="r" fontAlgn="b"/>
                      <a:r>
                        <a:rPr lang="en-GB" sz="1100" b="1" i="0" u="none" strike="noStrike">
                          <a:effectLst/>
                          <a:latin typeface="+mj-lt"/>
                        </a:rPr>
                        <a:t>3,7%</a:t>
                      </a:r>
                    </a:p>
                  </a:txBody>
                  <a:tcPr marL="5443" marR="5443" marT="5443" marB="0" anchor="b">
                    <a:lnL>
                      <a:noFill/>
                    </a:lnL>
                    <a:lnR>
                      <a:noFill/>
                    </a:lnR>
                    <a:lnT>
                      <a:noFill/>
                    </a:lnT>
                    <a:lnB>
                      <a:noFill/>
                    </a:lnB>
                    <a:noFill/>
                  </a:tcPr>
                </a:tc>
                <a:extLst>
                  <a:ext uri="{0D108BD9-81ED-4DB2-BD59-A6C34878D82A}">
                    <a16:rowId xmlns:a16="http://schemas.microsoft.com/office/drawing/2014/main" val="806613943"/>
                  </a:ext>
                </a:extLst>
              </a:tr>
              <a:tr h="184150">
                <a:tc>
                  <a:txBody>
                    <a:bodyPr/>
                    <a:lstStyle/>
                    <a:p>
                      <a:pPr algn="l" fontAlgn="b"/>
                      <a:r>
                        <a:rPr lang="en-GB" sz="1100" b="1" i="0" u="none" strike="noStrike" dirty="0">
                          <a:effectLst/>
                          <a:latin typeface="+mj-lt"/>
                        </a:rPr>
                        <a:t>SAGAX</a:t>
                      </a:r>
                    </a:p>
                  </a:txBody>
                  <a:tcPr marL="5443" marR="5443" marT="5443" marB="0" anchor="b">
                    <a:lnL>
                      <a:noFill/>
                    </a:lnL>
                    <a:lnR>
                      <a:noFill/>
                    </a:lnR>
                    <a:lnT>
                      <a:noFill/>
                    </a:lnT>
                    <a:lnB>
                      <a:noFill/>
                    </a:lnB>
                    <a:solidFill>
                      <a:srgbClr val="E8F8F0"/>
                    </a:solidFill>
                  </a:tcPr>
                </a:tc>
                <a:tc>
                  <a:txBody>
                    <a:bodyPr/>
                    <a:lstStyle/>
                    <a:p>
                      <a:pPr algn="l" fontAlgn="b"/>
                      <a:r>
                        <a:rPr lang="sv-SE" sz="1100" b="1" i="0" u="none" strike="noStrike" dirty="0">
                          <a:solidFill>
                            <a:srgbClr val="000000"/>
                          </a:solidFill>
                          <a:effectLst/>
                          <a:latin typeface="+mj-lt"/>
                        </a:rPr>
                        <a:t> </a:t>
                      </a:r>
                    </a:p>
                  </a:txBody>
                  <a:tcPr marL="6350" marR="6350" marT="6350" marB="0" anchor="b">
                    <a:lnL>
                      <a:noFill/>
                    </a:lnL>
                    <a:lnR>
                      <a:noFill/>
                    </a:lnR>
                    <a:lnT>
                      <a:noFill/>
                    </a:lnT>
                    <a:lnB>
                      <a:noFill/>
                    </a:lnB>
                    <a:solidFill>
                      <a:srgbClr val="E8F8F0"/>
                    </a:solidFill>
                  </a:tcPr>
                </a:tc>
                <a:tc>
                  <a:txBody>
                    <a:bodyPr/>
                    <a:lstStyle/>
                    <a:p>
                      <a:pPr algn="r" fontAlgn="b"/>
                      <a:r>
                        <a:rPr lang="en-GB" sz="1100" b="1" i="0" u="none" strike="noStrike">
                          <a:effectLst/>
                          <a:latin typeface="+mj-lt"/>
                        </a:rPr>
                        <a:t>3,5%</a:t>
                      </a:r>
                    </a:p>
                  </a:txBody>
                  <a:tcPr marL="5443" marR="5443" marT="5443" marB="0" anchor="b">
                    <a:lnL>
                      <a:noFill/>
                    </a:lnL>
                    <a:lnR>
                      <a:noFill/>
                    </a:lnR>
                    <a:lnT>
                      <a:noFill/>
                    </a:lnT>
                    <a:lnB>
                      <a:noFill/>
                    </a:lnB>
                    <a:solidFill>
                      <a:srgbClr val="E8F8F0"/>
                    </a:solidFill>
                  </a:tcPr>
                </a:tc>
                <a:extLst>
                  <a:ext uri="{0D108BD9-81ED-4DB2-BD59-A6C34878D82A}">
                    <a16:rowId xmlns:a16="http://schemas.microsoft.com/office/drawing/2014/main" val="2897499680"/>
                  </a:ext>
                </a:extLst>
              </a:tr>
              <a:tr h="184150">
                <a:tc>
                  <a:txBody>
                    <a:bodyPr/>
                    <a:lstStyle/>
                    <a:p>
                      <a:pPr algn="l" fontAlgn="b"/>
                      <a:r>
                        <a:rPr lang="en-GB" sz="1100" b="1" i="0" u="none" strike="noStrike" dirty="0">
                          <a:effectLst/>
                          <a:latin typeface="+mj-lt"/>
                        </a:rPr>
                        <a:t>NP3 FASTIGHETER </a:t>
                      </a:r>
                    </a:p>
                  </a:txBody>
                  <a:tcPr marL="5443" marR="5443" marT="5443" marB="0" anchor="b">
                    <a:lnL>
                      <a:noFill/>
                    </a:lnL>
                    <a:lnR>
                      <a:noFill/>
                    </a:lnR>
                    <a:lnT>
                      <a:noFill/>
                    </a:lnT>
                    <a:lnB>
                      <a:noFill/>
                    </a:lnB>
                    <a:noFill/>
                  </a:tcPr>
                </a:tc>
                <a:tc>
                  <a:txBody>
                    <a:bodyPr/>
                    <a:lstStyle/>
                    <a:p>
                      <a:pPr algn="l" fontAlgn="b"/>
                      <a:endParaRPr lang="sv-SE" sz="1100" b="1" i="0" u="none" strike="noStrike" dirty="0">
                        <a:solidFill>
                          <a:srgbClr val="000000"/>
                        </a:solidFill>
                        <a:effectLst/>
                        <a:latin typeface="+mj-lt"/>
                      </a:endParaRPr>
                    </a:p>
                  </a:txBody>
                  <a:tcPr marL="6350" marR="6350" marT="6350" marB="0" anchor="b">
                    <a:lnL>
                      <a:noFill/>
                    </a:lnL>
                    <a:lnR>
                      <a:noFill/>
                    </a:lnR>
                    <a:lnT>
                      <a:noFill/>
                    </a:lnT>
                    <a:lnB>
                      <a:noFill/>
                    </a:lnB>
                    <a:noFill/>
                  </a:tcPr>
                </a:tc>
                <a:tc>
                  <a:txBody>
                    <a:bodyPr/>
                    <a:lstStyle/>
                    <a:p>
                      <a:pPr algn="r" fontAlgn="b"/>
                      <a:r>
                        <a:rPr lang="en-GB" sz="1100" b="1" i="0" u="none" strike="noStrike">
                          <a:effectLst/>
                          <a:latin typeface="+mj-lt"/>
                        </a:rPr>
                        <a:t>3,4%</a:t>
                      </a:r>
                    </a:p>
                  </a:txBody>
                  <a:tcPr marL="5443" marR="5443" marT="5443" marB="0" anchor="b">
                    <a:lnL>
                      <a:noFill/>
                    </a:lnL>
                    <a:lnR>
                      <a:noFill/>
                    </a:lnR>
                    <a:lnT>
                      <a:noFill/>
                    </a:lnT>
                    <a:lnB>
                      <a:noFill/>
                    </a:lnB>
                    <a:noFill/>
                  </a:tcPr>
                </a:tc>
                <a:extLst>
                  <a:ext uri="{0D108BD9-81ED-4DB2-BD59-A6C34878D82A}">
                    <a16:rowId xmlns:a16="http://schemas.microsoft.com/office/drawing/2014/main" val="2195518391"/>
                  </a:ext>
                </a:extLst>
              </a:tr>
              <a:tr h="184150">
                <a:tc>
                  <a:txBody>
                    <a:bodyPr/>
                    <a:lstStyle/>
                    <a:p>
                      <a:pPr algn="l" fontAlgn="b"/>
                      <a:r>
                        <a:rPr lang="en-GB" sz="1100" b="1" i="0" u="none" strike="noStrike" dirty="0">
                          <a:effectLst/>
                          <a:latin typeface="+mj-lt"/>
                        </a:rPr>
                        <a:t>TRELLEBORG</a:t>
                      </a:r>
                    </a:p>
                  </a:txBody>
                  <a:tcPr marL="5443" marR="5443" marT="5443" marB="0" anchor="b">
                    <a:lnL>
                      <a:noFill/>
                    </a:lnL>
                    <a:lnR>
                      <a:noFill/>
                    </a:lnR>
                    <a:lnT>
                      <a:noFill/>
                    </a:lnT>
                    <a:lnB>
                      <a:noFill/>
                    </a:lnB>
                    <a:solidFill>
                      <a:srgbClr val="E8F8F0"/>
                    </a:solidFill>
                  </a:tcPr>
                </a:tc>
                <a:tc>
                  <a:txBody>
                    <a:bodyPr/>
                    <a:lstStyle/>
                    <a:p>
                      <a:pPr algn="l" fontAlgn="b"/>
                      <a:r>
                        <a:rPr lang="sv-SE" sz="1100" b="1" i="0" u="none" strike="noStrike" dirty="0">
                          <a:solidFill>
                            <a:srgbClr val="000000"/>
                          </a:solidFill>
                          <a:effectLst/>
                          <a:latin typeface="+mj-lt"/>
                        </a:rPr>
                        <a:t> </a:t>
                      </a:r>
                    </a:p>
                  </a:txBody>
                  <a:tcPr marL="6350" marR="6350" marT="6350" marB="0" anchor="b">
                    <a:lnL>
                      <a:noFill/>
                    </a:lnL>
                    <a:lnR>
                      <a:noFill/>
                    </a:lnR>
                    <a:lnT>
                      <a:noFill/>
                    </a:lnT>
                    <a:lnB>
                      <a:noFill/>
                    </a:lnB>
                    <a:solidFill>
                      <a:srgbClr val="E8F8F0"/>
                    </a:solidFill>
                  </a:tcPr>
                </a:tc>
                <a:tc>
                  <a:txBody>
                    <a:bodyPr/>
                    <a:lstStyle/>
                    <a:p>
                      <a:pPr algn="r" fontAlgn="b"/>
                      <a:r>
                        <a:rPr lang="en-GB" sz="1100" b="1" i="0" u="none" strike="noStrike">
                          <a:effectLst/>
                          <a:latin typeface="+mj-lt"/>
                        </a:rPr>
                        <a:t>3,4%</a:t>
                      </a:r>
                    </a:p>
                  </a:txBody>
                  <a:tcPr marL="5443" marR="5443" marT="5443" marB="0" anchor="b">
                    <a:lnL>
                      <a:noFill/>
                    </a:lnL>
                    <a:lnR>
                      <a:noFill/>
                    </a:lnR>
                    <a:lnT>
                      <a:noFill/>
                    </a:lnT>
                    <a:lnB>
                      <a:noFill/>
                    </a:lnB>
                    <a:solidFill>
                      <a:srgbClr val="E8F8F0"/>
                    </a:solidFill>
                  </a:tcPr>
                </a:tc>
                <a:extLst>
                  <a:ext uri="{0D108BD9-81ED-4DB2-BD59-A6C34878D82A}">
                    <a16:rowId xmlns:a16="http://schemas.microsoft.com/office/drawing/2014/main" val="4138258882"/>
                  </a:ext>
                </a:extLst>
              </a:tr>
              <a:tr h="184150">
                <a:tc>
                  <a:txBody>
                    <a:bodyPr/>
                    <a:lstStyle/>
                    <a:p>
                      <a:pPr algn="l" fontAlgn="b"/>
                      <a:r>
                        <a:rPr lang="en-GB" sz="1100" b="1" i="0" u="none" strike="noStrike" dirty="0">
                          <a:effectLst/>
                          <a:latin typeface="+mj-lt"/>
                        </a:rPr>
                        <a:t>ADDTECH</a:t>
                      </a:r>
                    </a:p>
                  </a:txBody>
                  <a:tcPr marL="5443" marR="5443" marT="5443" marB="0" anchor="b">
                    <a:lnL>
                      <a:noFill/>
                    </a:lnL>
                    <a:lnR>
                      <a:noFill/>
                    </a:lnR>
                    <a:lnT>
                      <a:noFill/>
                    </a:lnT>
                    <a:lnB>
                      <a:noFill/>
                    </a:lnB>
                    <a:noFill/>
                  </a:tcPr>
                </a:tc>
                <a:tc>
                  <a:txBody>
                    <a:bodyPr/>
                    <a:lstStyle/>
                    <a:p>
                      <a:pPr algn="l" fontAlgn="b"/>
                      <a:endParaRPr lang="sv-SE" sz="1100" b="1" i="0" u="none" strike="noStrike">
                        <a:solidFill>
                          <a:srgbClr val="000000"/>
                        </a:solidFill>
                        <a:effectLst/>
                        <a:latin typeface="+mj-lt"/>
                      </a:endParaRPr>
                    </a:p>
                  </a:txBody>
                  <a:tcPr marL="6350" marR="6350" marT="6350" marB="0" anchor="b">
                    <a:lnL>
                      <a:noFill/>
                    </a:lnL>
                    <a:lnR>
                      <a:noFill/>
                    </a:lnR>
                    <a:lnT>
                      <a:noFill/>
                    </a:lnT>
                    <a:lnB>
                      <a:noFill/>
                    </a:lnB>
                    <a:noFill/>
                  </a:tcPr>
                </a:tc>
                <a:tc>
                  <a:txBody>
                    <a:bodyPr/>
                    <a:lstStyle/>
                    <a:p>
                      <a:pPr algn="r" fontAlgn="b"/>
                      <a:r>
                        <a:rPr lang="en-GB" sz="1100" b="1" i="0" u="none" strike="noStrike">
                          <a:effectLst/>
                          <a:latin typeface="+mj-lt"/>
                        </a:rPr>
                        <a:t>3,3%</a:t>
                      </a:r>
                    </a:p>
                  </a:txBody>
                  <a:tcPr marL="5443" marR="5443" marT="5443" marB="0" anchor="b">
                    <a:lnL>
                      <a:noFill/>
                    </a:lnL>
                    <a:lnR>
                      <a:noFill/>
                    </a:lnR>
                    <a:lnT>
                      <a:noFill/>
                    </a:lnT>
                    <a:lnB>
                      <a:noFill/>
                    </a:lnB>
                    <a:noFill/>
                  </a:tcPr>
                </a:tc>
                <a:extLst>
                  <a:ext uri="{0D108BD9-81ED-4DB2-BD59-A6C34878D82A}">
                    <a16:rowId xmlns:a16="http://schemas.microsoft.com/office/drawing/2014/main" val="2619330283"/>
                  </a:ext>
                </a:extLst>
              </a:tr>
              <a:tr h="184150">
                <a:tc>
                  <a:txBody>
                    <a:bodyPr/>
                    <a:lstStyle/>
                    <a:p>
                      <a:pPr algn="l" fontAlgn="b"/>
                      <a:r>
                        <a:rPr lang="en-GB" sz="1100" b="1" i="0" u="none" strike="noStrike" dirty="0">
                          <a:effectLst/>
                          <a:latin typeface="+mj-lt"/>
                        </a:rPr>
                        <a:t>NORDNET</a:t>
                      </a:r>
                    </a:p>
                  </a:txBody>
                  <a:tcPr marL="5443" marR="5443" marT="5443" marB="0" anchor="b">
                    <a:lnL>
                      <a:noFill/>
                    </a:lnL>
                    <a:lnR>
                      <a:noFill/>
                    </a:lnR>
                    <a:lnT>
                      <a:noFill/>
                    </a:lnT>
                    <a:lnB>
                      <a:noFill/>
                    </a:lnB>
                    <a:solidFill>
                      <a:srgbClr val="E8F8F0"/>
                    </a:solidFill>
                  </a:tcPr>
                </a:tc>
                <a:tc>
                  <a:txBody>
                    <a:bodyPr/>
                    <a:lstStyle/>
                    <a:p>
                      <a:pPr algn="l" fontAlgn="b"/>
                      <a:r>
                        <a:rPr lang="sv-SE" sz="1100" b="1" i="0" u="none" strike="noStrike">
                          <a:solidFill>
                            <a:srgbClr val="000000"/>
                          </a:solidFill>
                          <a:effectLst/>
                          <a:latin typeface="+mj-lt"/>
                        </a:rPr>
                        <a:t> </a:t>
                      </a:r>
                    </a:p>
                  </a:txBody>
                  <a:tcPr marL="6350" marR="6350" marT="6350" marB="0" anchor="b">
                    <a:lnL>
                      <a:noFill/>
                    </a:lnL>
                    <a:lnR>
                      <a:noFill/>
                    </a:lnR>
                    <a:lnT>
                      <a:noFill/>
                    </a:lnT>
                    <a:lnB>
                      <a:noFill/>
                    </a:lnB>
                    <a:solidFill>
                      <a:srgbClr val="E8F8F0"/>
                    </a:solidFill>
                  </a:tcPr>
                </a:tc>
                <a:tc>
                  <a:txBody>
                    <a:bodyPr/>
                    <a:lstStyle/>
                    <a:p>
                      <a:pPr algn="r" fontAlgn="b"/>
                      <a:r>
                        <a:rPr lang="en-GB" sz="1100" b="1" i="0" u="none" strike="noStrike">
                          <a:effectLst/>
                          <a:latin typeface="+mj-lt"/>
                        </a:rPr>
                        <a:t>3,2%</a:t>
                      </a:r>
                    </a:p>
                  </a:txBody>
                  <a:tcPr marL="5443" marR="5443" marT="5443" marB="0" anchor="b">
                    <a:lnL>
                      <a:noFill/>
                    </a:lnL>
                    <a:lnR>
                      <a:noFill/>
                    </a:lnR>
                    <a:lnT>
                      <a:noFill/>
                    </a:lnT>
                    <a:lnB>
                      <a:noFill/>
                    </a:lnB>
                    <a:solidFill>
                      <a:srgbClr val="E8F8F0"/>
                    </a:solidFill>
                  </a:tcPr>
                </a:tc>
                <a:extLst>
                  <a:ext uri="{0D108BD9-81ED-4DB2-BD59-A6C34878D82A}">
                    <a16:rowId xmlns:a16="http://schemas.microsoft.com/office/drawing/2014/main" val="2160055303"/>
                  </a:ext>
                </a:extLst>
              </a:tr>
              <a:tr h="184150">
                <a:tc>
                  <a:txBody>
                    <a:bodyPr/>
                    <a:lstStyle/>
                    <a:p>
                      <a:pPr algn="l" fontAlgn="b"/>
                      <a:r>
                        <a:rPr lang="en-GB" sz="1100" b="1" i="0" u="none" strike="noStrike" dirty="0">
                          <a:effectLst/>
                          <a:latin typeface="+mj-lt"/>
                        </a:rPr>
                        <a:t>AAK </a:t>
                      </a:r>
                    </a:p>
                  </a:txBody>
                  <a:tcPr marL="5443" marR="5443" marT="5443" marB="0" anchor="b">
                    <a:lnL>
                      <a:noFill/>
                    </a:lnL>
                    <a:lnR>
                      <a:noFill/>
                    </a:lnR>
                    <a:lnT>
                      <a:noFill/>
                    </a:lnT>
                    <a:lnB>
                      <a:noFill/>
                    </a:lnB>
                    <a:noFill/>
                  </a:tcPr>
                </a:tc>
                <a:tc>
                  <a:txBody>
                    <a:bodyPr/>
                    <a:lstStyle/>
                    <a:p>
                      <a:pPr algn="l" fontAlgn="b"/>
                      <a:endParaRPr lang="sv-SE" sz="1100" b="1" i="0" u="none" strike="noStrike">
                        <a:solidFill>
                          <a:srgbClr val="000000"/>
                        </a:solidFill>
                        <a:effectLst/>
                        <a:latin typeface="+mj-lt"/>
                      </a:endParaRPr>
                    </a:p>
                  </a:txBody>
                  <a:tcPr marL="6350" marR="6350" marT="6350" marB="0" anchor="b">
                    <a:lnL>
                      <a:noFill/>
                    </a:lnL>
                    <a:lnR>
                      <a:noFill/>
                    </a:lnR>
                    <a:lnT>
                      <a:noFill/>
                    </a:lnT>
                    <a:lnB>
                      <a:noFill/>
                    </a:lnB>
                    <a:noFill/>
                  </a:tcPr>
                </a:tc>
                <a:tc>
                  <a:txBody>
                    <a:bodyPr/>
                    <a:lstStyle/>
                    <a:p>
                      <a:pPr algn="r" fontAlgn="b"/>
                      <a:r>
                        <a:rPr lang="en-GB" sz="1100" b="1" i="0" u="none" strike="noStrike" dirty="0">
                          <a:effectLst/>
                          <a:latin typeface="+mj-lt"/>
                        </a:rPr>
                        <a:t>3,1%</a:t>
                      </a:r>
                    </a:p>
                  </a:txBody>
                  <a:tcPr marL="5443" marR="5443" marT="5443" marB="0" anchor="b">
                    <a:lnL>
                      <a:noFill/>
                    </a:lnL>
                    <a:lnR>
                      <a:noFill/>
                    </a:lnR>
                    <a:lnT>
                      <a:noFill/>
                    </a:lnT>
                    <a:lnB>
                      <a:noFill/>
                    </a:lnB>
                    <a:noFill/>
                  </a:tcPr>
                </a:tc>
                <a:extLst>
                  <a:ext uri="{0D108BD9-81ED-4DB2-BD59-A6C34878D82A}">
                    <a16:rowId xmlns:a16="http://schemas.microsoft.com/office/drawing/2014/main" val="3061249074"/>
                  </a:ext>
                </a:extLst>
              </a:tr>
            </a:tbl>
          </a:graphicData>
        </a:graphic>
      </p:graphicFrame>
      <p:graphicFrame>
        <p:nvGraphicFramePr>
          <p:cNvPr id="11" name="Table 10">
            <a:extLst>
              <a:ext uri="{FF2B5EF4-FFF2-40B4-BE49-F238E27FC236}">
                <a16:creationId xmlns:a16="http://schemas.microsoft.com/office/drawing/2014/main" id="{C78774CE-303F-9961-D297-04E2358269B8}"/>
              </a:ext>
            </a:extLst>
          </p:cNvPr>
          <p:cNvGraphicFramePr>
            <a:graphicFrameLocks noGrp="1"/>
          </p:cNvGraphicFramePr>
          <p:nvPr>
            <p:extLst>
              <p:ext uri="{D42A27DB-BD31-4B8C-83A1-F6EECF244321}">
                <p14:modId xmlns:p14="http://schemas.microsoft.com/office/powerpoint/2010/main" val="1145183125"/>
              </p:ext>
            </p:extLst>
          </p:nvPr>
        </p:nvGraphicFramePr>
        <p:xfrm>
          <a:off x="3590085" y="415488"/>
          <a:ext cx="2832100" cy="2044700"/>
        </p:xfrm>
        <a:graphic>
          <a:graphicData uri="http://schemas.openxmlformats.org/drawingml/2006/table">
            <a:tbl>
              <a:tblPr/>
              <a:tblGrid>
                <a:gridCol w="144413">
                  <a:extLst>
                    <a:ext uri="{9D8B030D-6E8A-4147-A177-3AD203B41FA5}">
                      <a16:colId xmlns:a16="http://schemas.microsoft.com/office/drawing/2014/main" val="3587815866"/>
                    </a:ext>
                  </a:extLst>
                </a:gridCol>
                <a:gridCol w="1323786">
                  <a:extLst>
                    <a:ext uri="{9D8B030D-6E8A-4147-A177-3AD203B41FA5}">
                      <a16:colId xmlns:a16="http://schemas.microsoft.com/office/drawing/2014/main" val="4040497448"/>
                    </a:ext>
                  </a:extLst>
                </a:gridCol>
                <a:gridCol w="1363901">
                  <a:extLst>
                    <a:ext uri="{9D8B030D-6E8A-4147-A177-3AD203B41FA5}">
                      <a16:colId xmlns:a16="http://schemas.microsoft.com/office/drawing/2014/main" val="1378844976"/>
                    </a:ext>
                  </a:extLst>
                </a:gridCol>
              </a:tblGrid>
              <a:tr h="203200">
                <a:tc gridSpan="2">
                  <a:txBody>
                    <a:bodyPr/>
                    <a:lstStyle/>
                    <a:p>
                      <a:pPr algn="l" fontAlgn="b"/>
                      <a:r>
                        <a:rPr lang="sv-SE" sz="1200" b="1" i="0" u="none" strike="noStrike" dirty="0">
                          <a:solidFill>
                            <a:srgbClr val="000000"/>
                          </a:solidFill>
                          <a:effectLst/>
                          <a:latin typeface="+mj-lt"/>
                        </a:rPr>
                        <a:t>Största bidrag YTD</a:t>
                      </a:r>
                    </a:p>
                  </a:txBody>
                  <a:tcPr marL="6350" marR="6350" marT="6350" marB="0" anchor="b">
                    <a:lnL>
                      <a:noFill/>
                    </a:lnL>
                    <a:lnR>
                      <a:noFill/>
                    </a:lnR>
                    <a:lnT>
                      <a:noFill/>
                    </a:lnT>
                    <a:lnB>
                      <a:noFill/>
                    </a:lnB>
                    <a:noFill/>
                  </a:tcPr>
                </a:tc>
                <a:tc hMerge="1">
                  <a:txBody>
                    <a:bodyPr/>
                    <a:lstStyle/>
                    <a:p>
                      <a:endParaRPr lang="sv-SE"/>
                    </a:p>
                  </a:txBody>
                  <a:tcPr/>
                </a:tc>
                <a:tc>
                  <a:txBody>
                    <a:bodyPr/>
                    <a:lstStyle/>
                    <a:p>
                      <a:pPr algn="l" fontAlgn="b"/>
                      <a:endParaRPr lang="sv-SE" sz="1100" b="0" i="0" u="none" strike="noStrike">
                        <a:solidFill>
                          <a:srgbClr val="000000"/>
                        </a:solidFill>
                        <a:effectLst/>
                        <a:latin typeface="+mj-lt"/>
                      </a:endParaRPr>
                    </a:p>
                  </a:txBody>
                  <a:tcPr marL="6350" marR="6350" marT="6350" marB="0" anchor="b">
                    <a:lnL>
                      <a:noFill/>
                    </a:lnL>
                    <a:lnR>
                      <a:noFill/>
                    </a:lnR>
                    <a:lnT>
                      <a:noFill/>
                    </a:lnT>
                    <a:lnB>
                      <a:noFill/>
                    </a:lnB>
                    <a:noFill/>
                  </a:tcPr>
                </a:tc>
                <a:extLst>
                  <a:ext uri="{0D108BD9-81ED-4DB2-BD59-A6C34878D82A}">
                    <a16:rowId xmlns:a16="http://schemas.microsoft.com/office/drawing/2014/main" val="450809524"/>
                  </a:ext>
                </a:extLst>
              </a:tr>
              <a:tr h="184150">
                <a:tc>
                  <a:txBody>
                    <a:bodyPr/>
                    <a:lstStyle/>
                    <a:p>
                      <a:pPr algn="r" fontAlgn="b"/>
                      <a:r>
                        <a:rPr lang="sv-SE" sz="1000" b="1" i="0" u="none" strike="noStrike">
                          <a:solidFill>
                            <a:srgbClr val="00B050"/>
                          </a:solidFill>
                          <a:effectLst/>
                          <a:latin typeface="+mj-lt"/>
                        </a:rPr>
                        <a:t>+</a:t>
                      </a:r>
                    </a:p>
                  </a:txBody>
                  <a:tcPr marL="6350" marR="6350" marT="6350" marB="0" anchor="b">
                    <a:lnL>
                      <a:noFill/>
                    </a:lnL>
                    <a:lnR>
                      <a:noFill/>
                    </a:lnR>
                    <a:lnT>
                      <a:noFill/>
                    </a:lnT>
                    <a:lnB>
                      <a:noFill/>
                    </a:lnB>
                    <a:solidFill>
                      <a:srgbClr val="E8F8F0"/>
                    </a:solidFill>
                  </a:tcPr>
                </a:tc>
                <a:tc>
                  <a:txBody>
                    <a:bodyPr/>
                    <a:lstStyle/>
                    <a:p>
                      <a:pPr algn="l" fontAlgn="b"/>
                      <a:r>
                        <a:rPr lang="en-GB" sz="1100" b="0" i="0" u="none" strike="noStrike" dirty="0">
                          <a:effectLst/>
                          <a:latin typeface="+mj-lt"/>
                        </a:rPr>
                        <a:t>SECTRA AB-B SHS</a:t>
                      </a:r>
                    </a:p>
                  </a:txBody>
                  <a:tcPr marL="5443" marR="5443" marT="5443" marB="0" anchor="b">
                    <a:lnL>
                      <a:noFill/>
                    </a:lnL>
                    <a:lnR>
                      <a:noFill/>
                    </a:lnR>
                    <a:lnT>
                      <a:noFill/>
                    </a:lnT>
                    <a:lnB>
                      <a:noFill/>
                    </a:lnB>
                    <a:solidFill>
                      <a:srgbClr val="E8F8F0"/>
                    </a:solidFill>
                  </a:tcPr>
                </a:tc>
                <a:tc>
                  <a:txBody>
                    <a:bodyPr/>
                    <a:lstStyle/>
                    <a:p>
                      <a:pPr algn="r" fontAlgn="b"/>
                      <a:r>
                        <a:rPr lang="en-GB" sz="1100" b="0" i="0" u="none" strike="noStrike" dirty="0">
                          <a:effectLst/>
                          <a:latin typeface="+mj-lt"/>
                        </a:rPr>
                        <a:t>0,99%</a:t>
                      </a:r>
                    </a:p>
                  </a:txBody>
                  <a:tcPr marL="5443" marR="5443" marT="5443" marB="0" anchor="b">
                    <a:lnL>
                      <a:noFill/>
                    </a:lnL>
                    <a:lnR>
                      <a:noFill/>
                    </a:lnR>
                    <a:lnT>
                      <a:noFill/>
                    </a:lnT>
                    <a:lnB>
                      <a:noFill/>
                    </a:lnB>
                    <a:solidFill>
                      <a:srgbClr val="E8F8F0"/>
                    </a:solidFill>
                  </a:tcPr>
                </a:tc>
                <a:extLst>
                  <a:ext uri="{0D108BD9-81ED-4DB2-BD59-A6C34878D82A}">
                    <a16:rowId xmlns:a16="http://schemas.microsoft.com/office/drawing/2014/main" val="2942897382"/>
                  </a:ext>
                </a:extLst>
              </a:tr>
              <a:tr h="184150">
                <a:tc>
                  <a:txBody>
                    <a:bodyPr/>
                    <a:lstStyle/>
                    <a:p>
                      <a:pPr algn="r" fontAlgn="b"/>
                      <a:r>
                        <a:rPr lang="sv-SE" sz="1000" b="1" i="0" u="none" strike="noStrike" dirty="0">
                          <a:solidFill>
                            <a:srgbClr val="00B050"/>
                          </a:solidFill>
                          <a:effectLst/>
                          <a:latin typeface="+mj-lt"/>
                        </a:rPr>
                        <a:t>+</a:t>
                      </a:r>
                    </a:p>
                  </a:txBody>
                  <a:tcPr marL="6350" marR="6350" marT="6350" marB="0" anchor="b">
                    <a:lnL>
                      <a:noFill/>
                    </a:lnL>
                    <a:lnR>
                      <a:noFill/>
                    </a:lnR>
                    <a:lnT>
                      <a:noFill/>
                    </a:lnT>
                    <a:lnB>
                      <a:noFill/>
                    </a:lnB>
                    <a:solidFill>
                      <a:srgbClr val="E8F8F0"/>
                    </a:solidFill>
                  </a:tcPr>
                </a:tc>
                <a:tc>
                  <a:txBody>
                    <a:bodyPr/>
                    <a:lstStyle/>
                    <a:p>
                      <a:pPr algn="l" fontAlgn="b"/>
                      <a:r>
                        <a:rPr lang="en-GB" sz="1100" b="0" i="0" u="none" strike="noStrike">
                          <a:effectLst/>
                          <a:latin typeface="+mj-lt"/>
                        </a:rPr>
                        <a:t>REJLERS AB</a:t>
                      </a:r>
                    </a:p>
                  </a:txBody>
                  <a:tcPr marL="5443" marR="5443" marT="5443" marB="0" anchor="b">
                    <a:lnL>
                      <a:noFill/>
                    </a:lnL>
                    <a:lnR>
                      <a:noFill/>
                    </a:lnR>
                    <a:lnT>
                      <a:noFill/>
                    </a:lnT>
                    <a:lnB>
                      <a:noFill/>
                    </a:lnB>
                    <a:solidFill>
                      <a:srgbClr val="E8F8F0"/>
                    </a:solidFill>
                  </a:tcPr>
                </a:tc>
                <a:tc>
                  <a:txBody>
                    <a:bodyPr/>
                    <a:lstStyle/>
                    <a:p>
                      <a:pPr algn="r" fontAlgn="b"/>
                      <a:r>
                        <a:rPr lang="en-GB" sz="1100" b="0" i="0" u="none" strike="noStrike" dirty="0">
                          <a:effectLst/>
                          <a:latin typeface="+mj-lt"/>
                        </a:rPr>
                        <a:t>0,85%</a:t>
                      </a:r>
                    </a:p>
                  </a:txBody>
                  <a:tcPr marL="5443" marR="5443" marT="5443" marB="0" anchor="b">
                    <a:lnL>
                      <a:noFill/>
                    </a:lnL>
                    <a:lnR>
                      <a:noFill/>
                    </a:lnR>
                    <a:lnT>
                      <a:noFill/>
                    </a:lnT>
                    <a:lnB>
                      <a:noFill/>
                    </a:lnB>
                    <a:solidFill>
                      <a:srgbClr val="E8F8F0"/>
                    </a:solidFill>
                  </a:tcPr>
                </a:tc>
                <a:extLst>
                  <a:ext uri="{0D108BD9-81ED-4DB2-BD59-A6C34878D82A}">
                    <a16:rowId xmlns:a16="http://schemas.microsoft.com/office/drawing/2014/main" val="3049859443"/>
                  </a:ext>
                </a:extLst>
              </a:tr>
              <a:tr h="184150">
                <a:tc>
                  <a:txBody>
                    <a:bodyPr/>
                    <a:lstStyle/>
                    <a:p>
                      <a:pPr algn="r" fontAlgn="b"/>
                      <a:r>
                        <a:rPr lang="sv-SE" sz="1000" b="1" i="0" u="none" strike="noStrike">
                          <a:solidFill>
                            <a:srgbClr val="00B050"/>
                          </a:solidFill>
                          <a:effectLst/>
                          <a:latin typeface="+mj-lt"/>
                        </a:rPr>
                        <a:t>+</a:t>
                      </a:r>
                    </a:p>
                  </a:txBody>
                  <a:tcPr marL="6350" marR="6350" marT="6350" marB="0" anchor="b">
                    <a:lnL>
                      <a:noFill/>
                    </a:lnL>
                    <a:lnR>
                      <a:noFill/>
                    </a:lnR>
                    <a:lnT>
                      <a:noFill/>
                    </a:lnT>
                    <a:lnB>
                      <a:noFill/>
                    </a:lnB>
                    <a:solidFill>
                      <a:srgbClr val="E8F8F0"/>
                    </a:solidFill>
                  </a:tcPr>
                </a:tc>
                <a:tc>
                  <a:txBody>
                    <a:bodyPr/>
                    <a:lstStyle/>
                    <a:p>
                      <a:pPr algn="l" fontAlgn="b"/>
                      <a:r>
                        <a:rPr lang="en-GB" sz="1100" b="0" i="0" u="none" strike="noStrike">
                          <a:effectLst/>
                          <a:latin typeface="+mj-lt"/>
                        </a:rPr>
                        <a:t>FORTNOX AB</a:t>
                      </a:r>
                    </a:p>
                  </a:txBody>
                  <a:tcPr marL="5443" marR="5443" marT="5443" marB="0" anchor="b">
                    <a:lnL>
                      <a:noFill/>
                    </a:lnL>
                    <a:lnR>
                      <a:noFill/>
                    </a:lnR>
                    <a:lnT>
                      <a:noFill/>
                    </a:lnT>
                    <a:lnB>
                      <a:noFill/>
                    </a:lnB>
                    <a:solidFill>
                      <a:srgbClr val="E8F8F0"/>
                    </a:solidFill>
                  </a:tcPr>
                </a:tc>
                <a:tc>
                  <a:txBody>
                    <a:bodyPr/>
                    <a:lstStyle/>
                    <a:p>
                      <a:pPr algn="r" fontAlgn="b"/>
                      <a:r>
                        <a:rPr lang="en-GB" sz="1100" b="0" i="0" u="none" strike="noStrike" dirty="0">
                          <a:effectLst/>
                          <a:latin typeface="+mj-lt"/>
                        </a:rPr>
                        <a:t>0,72%</a:t>
                      </a:r>
                    </a:p>
                  </a:txBody>
                  <a:tcPr marL="5443" marR="5443" marT="5443" marB="0" anchor="b">
                    <a:lnL>
                      <a:noFill/>
                    </a:lnL>
                    <a:lnR>
                      <a:noFill/>
                    </a:lnR>
                    <a:lnT>
                      <a:noFill/>
                    </a:lnT>
                    <a:lnB>
                      <a:noFill/>
                    </a:lnB>
                    <a:solidFill>
                      <a:srgbClr val="E8F8F0"/>
                    </a:solidFill>
                  </a:tcPr>
                </a:tc>
                <a:extLst>
                  <a:ext uri="{0D108BD9-81ED-4DB2-BD59-A6C34878D82A}">
                    <a16:rowId xmlns:a16="http://schemas.microsoft.com/office/drawing/2014/main" val="1259091585"/>
                  </a:ext>
                </a:extLst>
              </a:tr>
              <a:tr h="184150">
                <a:tc>
                  <a:txBody>
                    <a:bodyPr/>
                    <a:lstStyle/>
                    <a:p>
                      <a:pPr algn="r" fontAlgn="b"/>
                      <a:r>
                        <a:rPr lang="sv-SE" sz="1000" b="1" i="0" u="none" strike="noStrike">
                          <a:solidFill>
                            <a:srgbClr val="00B050"/>
                          </a:solidFill>
                          <a:effectLst/>
                          <a:latin typeface="+mj-lt"/>
                        </a:rPr>
                        <a:t>+</a:t>
                      </a:r>
                    </a:p>
                  </a:txBody>
                  <a:tcPr marL="6350" marR="6350" marT="6350" marB="0" anchor="b">
                    <a:lnL>
                      <a:noFill/>
                    </a:lnL>
                    <a:lnR>
                      <a:noFill/>
                    </a:lnR>
                    <a:lnT>
                      <a:noFill/>
                    </a:lnT>
                    <a:lnB>
                      <a:noFill/>
                    </a:lnB>
                    <a:solidFill>
                      <a:srgbClr val="E8F8F0"/>
                    </a:solidFill>
                  </a:tcPr>
                </a:tc>
                <a:tc>
                  <a:txBody>
                    <a:bodyPr/>
                    <a:lstStyle/>
                    <a:p>
                      <a:pPr algn="l" fontAlgn="b"/>
                      <a:r>
                        <a:rPr lang="en-GB" sz="1100" b="0" i="0" u="none" strike="noStrike">
                          <a:effectLst/>
                          <a:latin typeface="+mj-lt"/>
                        </a:rPr>
                        <a:t>AVANZA</a:t>
                      </a:r>
                    </a:p>
                  </a:txBody>
                  <a:tcPr marL="5443" marR="5443" marT="5443" marB="0" anchor="b">
                    <a:lnL>
                      <a:noFill/>
                    </a:lnL>
                    <a:lnR>
                      <a:noFill/>
                    </a:lnR>
                    <a:lnT>
                      <a:noFill/>
                    </a:lnT>
                    <a:lnB>
                      <a:noFill/>
                    </a:lnB>
                    <a:solidFill>
                      <a:srgbClr val="E8F8F0"/>
                    </a:solidFill>
                  </a:tcPr>
                </a:tc>
                <a:tc>
                  <a:txBody>
                    <a:bodyPr/>
                    <a:lstStyle/>
                    <a:p>
                      <a:pPr algn="r" fontAlgn="b"/>
                      <a:r>
                        <a:rPr lang="en-GB" sz="1100" b="0" i="0" u="none" strike="noStrike" dirty="0">
                          <a:effectLst/>
                          <a:latin typeface="+mj-lt"/>
                        </a:rPr>
                        <a:t>0,68%</a:t>
                      </a:r>
                    </a:p>
                  </a:txBody>
                  <a:tcPr marL="5443" marR="5443" marT="5443" marB="0" anchor="b">
                    <a:lnL>
                      <a:noFill/>
                    </a:lnL>
                    <a:lnR>
                      <a:noFill/>
                    </a:lnR>
                    <a:lnT>
                      <a:noFill/>
                    </a:lnT>
                    <a:lnB>
                      <a:noFill/>
                    </a:lnB>
                    <a:solidFill>
                      <a:srgbClr val="E8F8F0"/>
                    </a:solidFill>
                  </a:tcPr>
                </a:tc>
                <a:extLst>
                  <a:ext uri="{0D108BD9-81ED-4DB2-BD59-A6C34878D82A}">
                    <a16:rowId xmlns:a16="http://schemas.microsoft.com/office/drawing/2014/main" val="471817441"/>
                  </a:ext>
                </a:extLst>
              </a:tr>
              <a:tr h="184150">
                <a:tc>
                  <a:txBody>
                    <a:bodyPr/>
                    <a:lstStyle/>
                    <a:p>
                      <a:pPr algn="r" fontAlgn="b"/>
                      <a:r>
                        <a:rPr lang="sv-SE" sz="1000" b="1" i="0" u="none" strike="noStrike">
                          <a:solidFill>
                            <a:srgbClr val="00B050"/>
                          </a:solidFill>
                          <a:effectLst/>
                          <a:latin typeface="+mj-lt"/>
                        </a:rPr>
                        <a:t>+</a:t>
                      </a:r>
                    </a:p>
                  </a:txBody>
                  <a:tcPr marL="6350" marR="6350" marT="6350" marB="0" anchor="b">
                    <a:lnL>
                      <a:noFill/>
                    </a:lnL>
                    <a:lnR>
                      <a:noFill/>
                    </a:lnR>
                    <a:lnT>
                      <a:noFill/>
                    </a:lnT>
                    <a:lnB>
                      <a:noFill/>
                    </a:lnB>
                    <a:solidFill>
                      <a:srgbClr val="E8F8F0"/>
                    </a:solidFill>
                  </a:tcPr>
                </a:tc>
                <a:tc>
                  <a:txBody>
                    <a:bodyPr/>
                    <a:lstStyle/>
                    <a:p>
                      <a:pPr algn="l" fontAlgn="b"/>
                      <a:r>
                        <a:rPr lang="en-GB" sz="1100" b="0" i="0" u="none" strike="noStrike" dirty="0">
                          <a:effectLst/>
                          <a:latin typeface="+mj-lt"/>
                        </a:rPr>
                        <a:t>KARNOV GROUP AB</a:t>
                      </a:r>
                    </a:p>
                  </a:txBody>
                  <a:tcPr marL="5443" marR="5443" marT="5443" marB="0" anchor="b">
                    <a:lnL>
                      <a:noFill/>
                    </a:lnL>
                    <a:lnR>
                      <a:noFill/>
                    </a:lnR>
                    <a:lnT>
                      <a:noFill/>
                    </a:lnT>
                    <a:lnB>
                      <a:noFill/>
                    </a:lnB>
                    <a:solidFill>
                      <a:srgbClr val="E8F8F0"/>
                    </a:solidFill>
                  </a:tcPr>
                </a:tc>
                <a:tc>
                  <a:txBody>
                    <a:bodyPr/>
                    <a:lstStyle/>
                    <a:p>
                      <a:pPr algn="r" fontAlgn="b"/>
                      <a:r>
                        <a:rPr lang="en-GB" sz="1100" b="0" i="0" u="none" strike="noStrike" dirty="0">
                          <a:effectLst/>
                          <a:latin typeface="+mj-lt"/>
                        </a:rPr>
                        <a:t>0,65%</a:t>
                      </a:r>
                    </a:p>
                  </a:txBody>
                  <a:tcPr marL="5443" marR="5443" marT="5443" marB="0" anchor="b">
                    <a:lnL>
                      <a:noFill/>
                    </a:lnL>
                    <a:lnR>
                      <a:noFill/>
                    </a:lnR>
                    <a:lnT>
                      <a:noFill/>
                    </a:lnT>
                    <a:lnB>
                      <a:noFill/>
                    </a:lnB>
                    <a:solidFill>
                      <a:srgbClr val="E8F8F0"/>
                    </a:solidFill>
                  </a:tcPr>
                </a:tc>
                <a:extLst>
                  <a:ext uri="{0D108BD9-81ED-4DB2-BD59-A6C34878D82A}">
                    <a16:rowId xmlns:a16="http://schemas.microsoft.com/office/drawing/2014/main" val="3203233293"/>
                  </a:ext>
                </a:extLst>
              </a:tr>
              <a:tr h="184150">
                <a:tc>
                  <a:txBody>
                    <a:bodyPr/>
                    <a:lstStyle/>
                    <a:p>
                      <a:pPr marL="0" marR="0" lvl="0" indent="0" algn="r" defTabSz="685800" rtl="0" eaLnBrk="1" fontAlgn="b" latinLnBrk="0" hangingPunct="1">
                        <a:lnSpc>
                          <a:spcPct val="100000"/>
                        </a:lnSpc>
                        <a:spcBef>
                          <a:spcPts val="0"/>
                        </a:spcBef>
                        <a:spcAft>
                          <a:spcPts val="0"/>
                        </a:spcAft>
                        <a:buClrTx/>
                        <a:buSzTx/>
                        <a:buFontTx/>
                        <a:buNone/>
                        <a:tabLst/>
                        <a:defRPr/>
                      </a:pPr>
                      <a:r>
                        <a:rPr lang="sv-SE" sz="1000" b="1" i="0" u="none" strike="noStrike" dirty="0">
                          <a:solidFill>
                            <a:srgbClr val="FF0000"/>
                          </a:solidFill>
                          <a:effectLst/>
                          <a:latin typeface="+mj-lt"/>
                        </a:rPr>
                        <a:t>-</a:t>
                      </a:r>
                    </a:p>
                  </a:txBody>
                  <a:tcPr marL="6350" marR="6350" marT="6350" marB="0" anchor="b">
                    <a:lnL>
                      <a:noFill/>
                    </a:lnL>
                    <a:lnR>
                      <a:noFill/>
                    </a:lnR>
                    <a:lnT>
                      <a:noFill/>
                    </a:lnT>
                    <a:lnB>
                      <a:noFill/>
                    </a:lnB>
                    <a:solidFill>
                      <a:srgbClr val="FFF3F3"/>
                    </a:solidFill>
                  </a:tcPr>
                </a:tc>
                <a:tc>
                  <a:txBody>
                    <a:bodyPr/>
                    <a:lstStyle/>
                    <a:p>
                      <a:pPr algn="l" fontAlgn="b"/>
                      <a:r>
                        <a:rPr lang="sv-SE" sz="1100" b="0" i="0" u="none" strike="noStrike" dirty="0">
                          <a:effectLst/>
                          <a:latin typeface="+mj-lt"/>
                        </a:rPr>
                        <a:t>VITEC</a:t>
                      </a:r>
                    </a:p>
                  </a:txBody>
                  <a:tcPr marL="9525" marR="9525" marT="9525" marB="0" anchor="b">
                    <a:lnL>
                      <a:noFill/>
                    </a:lnL>
                    <a:lnR>
                      <a:noFill/>
                    </a:lnR>
                    <a:lnT>
                      <a:noFill/>
                    </a:lnT>
                    <a:lnB>
                      <a:noFill/>
                    </a:lnB>
                    <a:solidFill>
                      <a:srgbClr val="FFF3F3"/>
                    </a:solidFill>
                  </a:tcPr>
                </a:tc>
                <a:tc>
                  <a:txBody>
                    <a:bodyPr/>
                    <a:lstStyle/>
                    <a:p>
                      <a:pPr algn="r" fontAlgn="b"/>
                      <a:r>
                        <a:rPr lang="en-GB" sz="1100" b="0" i="0" u="none" strike="noStrike" dirty="0">
                          <a:effectLst/>
                          <a:latin typeface="+mj-lt"/>
                        </a:rPr>
                        <a:t>-0,39%</a:t>
                      </a:r>
                    </a:p>
                  </a:txBody>
                  <a:tcPr marL="5443" marR="5443" marT="5443" marB="0" anchor="b">
                    <a:lnL>
                      <a:noFill/>
                    </a:lnL>
                    <a:lnR>
                      <a:noFill/>
                    </a:lnR>
                    <a:lnT>
                      <a:noFill/>
                    </a:lnT>
                    <a:lnB>
                      <a:noFill/>
                    </a:lnB>
                    <a:solidFill>
                      <a:srgbClr val="FFF3F3"/>
                    </a:solidFill>
                  </a:tcPr>
                </a:tc>
                <a:extLst>
                  <a:ext uri="{0D108BD9-81ED-4DB2-BD59-A6C34878D82A}">
                    <a16:rowId xmlns:a16="http://schemas.microsoft.com/office/drawing/2014/main" val="729216336"/>
                  </a:ext>
                </a:extLst>
              </a:tr>
              <a:tr h="184150">
                <a:tc>
                  <a:txBody>
                    <a:bodyPr/>
                    <a:lstStyle/>
                    <a:p>
                      <a:pPr algn="r" fontAlgn="b"/>
                      <a:r>
                        <a:rPr lang="sv-SE" sz="1000" b="1" i="0" u="none" strike="noStrike" dirty="0">
                          <a:solidFill>
                            <a:srgbClr val="FF0000"/>
                          </a:solidFill>
                          <a:effectLst/>
                          <a:latin typeface="+mj-lt"/>
                        </a:rPr>
                        <a:t>-</a:t>
                      </a:r>
                    </a:p>
                  </a:txBody>
                  <a:tcPr marL="6350" marR="6350" marT="6350" marB="0" anchor="b">
                    <a:lnL>
                      <a:noFill/>
                    </a:lnL>
                    <a:lnR>
                      <a:noFill/>
                    </a:lnR>
                    <a:lnT>
                      <a:noFill/>
                    </a:lnT>
                    <a:lnB>
                      <a:noFill/>
                    </a:lnB>
                    <a:solidFill>
                      <a:srgbClr val="FFF3F3"/>
                    </a:solidFill>
                  </a:tcPr>
                </a:tc>
                <a:tc>
                  <a:txBody>
                    <a:bodyPr/>
                    <a:lstStyle/>
                    <a:p>
                      <a:pPr algn="l" fontAlgn="b"/>
                      <a:r>
                        <a:rPr lang="sv-SE" sz="1100" b="0" i="0" u="none" strike="noStrike" dirty="0">
                          <a:effectLst/>
                          <a:latin typeface="+mj-lt"/>
                        </a:rPr>
                        <a:t>NCAB GROUP</a:t>
                      </a:r>
                    </a:p>
                  </a:txBody>
                  <a:tcPr marL="9525" marR="9525" marT="9525" marB="0" anchor="b">
                    <a:lnL>
                      <a:noFill/>
                    </a:lnL>
                    <a:lnR>
                      <a:noFill/>
                    </a:lnR>
                    <a:lnT>
                      <a:noFill/>
                    </a:lnT>
                    <a:lnB>
                      <a:noFill/>
                    </a:lnB>
                    <a:solidFill>
                      <a:srgbClr val="FFF3F3"/>
                    </a:solidFill>
                  </a:tcPr>
                </a:tc>
                <a:tc>
                  <a:txBody>
                    <a:bodyPr/>
                    <a:lstStyle/>
                    <a:p>
                      <a:pPr algn="r" fontAlgn="b"/>
                      <a:r>
                        <a:rPr lang="en-GB" sz="1100" b="0" i="0" u="none" strike="noStrike" dirty="0">
                          <a:effectLst/>
                          <a:latin typeface="+mj-lt"/>
                        </a:rPr>
                        <a:t>-0,65%</a:t>
                      </a:r>
                    </a:p>
                  </a:txBody>
                  <a:tcPr marL="5443" marR="5443" marT="5443" marB="0" anchor="b">
                    <a:lnL>
                      <a:noFill/>
                    </a:lnL>
                    <a:lnR>
                      <a:noFill/>
                    </a:lnR>
                    <a:lnT>
                      <a:noFill/>
                    </a:lnT>
                    <a:lnB>
                      <a:noFill/>
                    </a:lnB>
                    <a:solidFill>
                      <a:srgbClr val="FFF3F3"/>
                    </a:solidFill>
                  </a:tcPr>
                </a:tc>
                <a:extLst>
                  <a:ext uri="{0D108BD9-81ED-4DB2-BD59-A6C34878D82A}">
                    <a16:rowId xmlns:a16="http://schemas.microsoft.com/office/drawing/2014/main" val="3665783730"/>
                  </a:ext>
                </a:extLst>
              </a:tr>
              <a:tr h="184150">
                <a:tc>
                  <a:txBody>
                    <a:bodyPr/>
                    <a:lstStyle/>
                    <a:p>
                      <a:pPr algn="r" fontAlgn="b"/>
                      <a:r>
                        <a:rPr lang="sv-SE" sz="1000" b="1" i="0" u="none" strike="noStrike">
                          <a:solidFill>
                            <a:srgbClr val="FF0000"/>
                          </a:solidFill>
                          <a:effectLst/>
                          <a:latin typeface="+mj-lt"/>
                        </a:rPr>
                        <a:t>-</a:t>
                      </a:r>
                    </a:p>
                  </a:txBody>
                  <a:tcPr marL="6350" marR="6350" marT="6350" marB="0" anchor="b">
                    <a:lnL>
                      <a:noFill/>
                    </a:lnL>
                    <a:lnR>
                      <a:noFill/>
                    </a:lnR>
                    <a:lnT>
                      <a:noFill/>
                    </a:lnT>
                    <a:lnB>
                      <a:noFill/>
                    </a:lnB>
                    <a:solidFill>
                      <a:srgbClr val="FFF3F3"/>
                    </a:solidFill>
                  </a:tcPr>
                </a:tc>
                <a:tc>
                  <a:txBody>
                    <a:bodyPr/>
                    <a:lstStyle/>
                    <a:p>
                      <a:pPr algn="l" fontAlgn="b"/>
                      <a:r>
                        <a:rPr lang="en-GB" sz="1100" b="0" i="0" u="none" strike="noStrike">
                          <a:effectLst/>
                          <a:latin typeface="+mj-lt"/>
                        </a:rPr>
                        <a:t>AAK</a:t>
                      </a:r>
                    </a:p>
                  </a:txBody>
                  <a:tcPr marL="5443" marR="5443" marT="5443" marB="0" anchor="b">
                    <a:lnL>
                      <a:noFill/>
                    </a:lnL>
                    <a:lnR>
                      <a:noFill/>
                    </a:lnR>
                    <a:lnT>
                      <a:noFill/>
                    </a:lnT>
                    <a:lnB>
                      <a:noFill/>
                    </a:lnB>
                    <a:solidFill>
                      <a:srgbClr val="FFF3F3"/>
                    </a:solidFill>
                  </a:tcPr>
                </a:tc>
                <a:tc>
                  <a:txBody>
                    <a:bodyPr/>
                    <a:lstStyle/>
                    <a:p>
                      <a:pPr algn="r" fontAlgn="b"/>
                      <a:r>
                        <a:rPr lang="en-GB" sz="1100" b="0" i="0" u="none" strike="noStrike" dirty="0">
                          <a:effectLst/>
                          <a:latin typeface="+mj-lt"/>
                        </a:rPr>
                        <a:t>-0,81%</a:t>
                      </a:r>
                    </a:p>
                  </a:txBody>
                  <a:tcPr marL="5443" marR="5443" marT="5443" marB="0" anchor="b">
                    <a:lnL>
                      <a:noFill/>
                    </a:lnL>
                    <a:lnR>
                      <a:noFill/>
                    </a:lnR>
                    <a:lnT>
                      <a:noFill/>
                    </a:lnT>
                    <a:lnB>
                      <a:noFill/>
                    </a:lnB>
                    <a:solidFill>
                      <a:srgbClr val="FFF3F3"/>
                    </a:solidFill>
                  </a:tcPr>
                </a:tc>
                <a:extLst>
                  <a:ext uri="{0D108BD9-81ED-4DB2-BD59-A6C34878D82A}">
                    <a16:rowId xmlns:a16="http://schemas.microsoft.com/office/drawing/2014/main" val="3523587761"/>
                  </a:ext>
                </a:extLst>
              </a:tr>
              <a:tr h="184150">
                <a:tc>
                  <a:txBody>
                    <a:bodyPr/>
                    <a:lstStyle/>
                    <a:p>
                      <a:pPr algn="r" fontAlgn="b"/>
                      <a:r>
                        <a:rPr lang="sv-SE" sz="1000" b="1" i="0" u="none" strike="noStrike">
                          <a:solidFill>
                            <a:srgbClr val="FF0000"/>
                          </a:solidFill>
                          <a:effectLst/>
                          <a:latin typeface="+mj-lt"/>
                        </a:rPr>
                        <a:t>-</a:t>
                      </a:r>
                    </a:p>
                  </a:txBody>
                  <a:tcPr marL="6350" marR="6350" marT="6350" marB="0" anchor="b">
                    <a:lnL>
                      <a:noFill/>
                    </a:lnL>
                    <a:lnR>
                      <a:noFill/>
                    </a:lnR>
                    <a:lnT>
                      <a:noFill/>
                    </a:lnT>
                    <a:lnB>
                      <a:noFill/>
                    </a:lnB>
                    <a:solidFill>
                      <a:srgbClr val="FFF3F3"/>
                    </a:solidFill>
                  </a:tcPr>
                </a:tc>
                <a:tc>
                  <a:txBody>
                    <a:bodyPr/>
                    <a:lstStyle/>
                    <a:p>
                      <a:pPr algn="l" fontAlgn="b"/>
                      <a:r>
                        <a:rPr lang="en-GB" sz="1100" b="0" i="0" u="none" strike="noStrike" dirty="0">
                          <a:effectLst/>
                          <a:latin typeface="+mj-lt"/>
                        </a:rPr>
                        <a:t>YUBICO </a:t>
                      </a:r>
                    </a:p>
                  </a:txBody>
                  <a:tcPr marL="5443" marR="5443" marT="5443" marB="0" anchor="b">
                    <a:lnL>
                      <a:noFill/>
                    </a:lnL>
                    <a:lnR>
                      <a:noFill/>
                    </a:lnR>
                    <a:lnT>
                      <a:noFill/>
                    </a:lnT>
                    <a:lnB>
                      <a:noFill/>
                    </a:lnB>
                    <a:solidFill>
                      <a:srgbClr val="FFF3F3"/>
                    </a:solidFill>
                  </a:tcPr>
                </a:tc>
                <a:tc>
                  <a:txBody>
                    <a:bodyPr/>
                    <a:lstStyle/>
                    <a:p>
                      <a:pPr algn="r" fontAlgn="b"/>
                      <a:r>
                        <a:rPr lang="en-GB" sz="1100" b="0" i="0" u="none" strike="noStrike" dirty="0">
                          <a:effectLst/>
                          <a:latin typeface="+mj-lt"/>
                        </a:rPr>
                        <a:t>-0,92%</a:t>
                      </a:r>
                    </a:p>
                  </a:txBody>
                  <a:tcPr marL="5443" marR="5443" marT="5443" marB="0" anchor="b">
                    <a:lnL>
                      <a:noFill/>
                    </a:lnL>
                    <a:lnR>
                      <a:noFill/>
                    </a:lnR>
                    <a:lnT>
                      <a:noFill/>
                    </a:lnT>
                    <a:lnB>
                      <a:noFill/>
                    </a:lnB>
                    <a:solidFill>
                      <a:srgbClr val="FFF3F3"/>
                    </a:solidFill>
                  </a:tcPr>
                </a:tc>
                <a:extLst>
                  <a:ext uri="{0D108BD9-81ED-4DB2-BD59-A6C34878D82A}">
                    <a16:rowId xmlns:a16="http://schemas.microsoft.com/office/drawing/2014/main" val="2992075484"/>
                  </a:ext>
                </a:extLst>
              </a:tr>
              <a:tr h="184150">
                <a:tc>
                  <a:txBody>
                    <a:bodyPr/>
                    <a:lstStyle/>
                    <a:p>
                      <a:pPr algn="r" fontAlgn="b"/>
                      <a:r>
                        <a:rPr lang="sv-SE" sz="1000" b="1" i="0" u="none" strike="noStrike">
                          <a:solidFill>
                            <a:srgbClr val="FF0000"/>
                          </a:solidFill>
                          <a:effectLst/>
                          <a:latin typeface="+mj-lt"/>
                        </a:rPr>
                        <a:t>-</a:t>
                      </a:r>
                    </a:p>
                  </a:txBody>
                  <a:tcPr marL="6350" marR="6350" marT="6350" marB="0" anchor="b">
                    <a:lnL>
                      <a:noFill/>
                    </a:lnL>
                    <a:lnR>
                      <a:noFill/>
                    </a:lnR>
                    <a:lnT>
                      <a:noFill/>
                    </a:lnT>
                    <a:lnB>
                      <a:noFill/>
                    </a:lnB>
                    <a:solidFill>
                      <a:srgbClr val="FFF3F3"/>
                    </a:solidFill>
                  </a:tcPr>
                </a:tc>
                <a:tc>
                  <a:txBody>
                    <a:bodyPr/>
                    <a:lstStyle/>
                    <a:p>
                      <a:pPr algn="l" fontAlgn="b"/>
                      <a:r>
                        <a:rPr lang="en-GB" sz="1100" b="0" i="0" u="none" strike="noStrike" dirty="0">
                          <a:effectLst/>
                          <a:latin typeface="+mj-lt"/>
                        </a:rPr>
                        <a:t>TROAX GROUP </a:t>
                      </a:r>
                    </a:p>
                  </a:txBody>
                  <a:tcPr marL="5443" marR="5443" marT="5443" marB="0" anchor="b">
                    <a:lnL>
                      <a:noFill/>
                    </a:lnL>
                    <a:lnR>
                      <a:noFill/>
                    </a:lnR>
                    <a:lnT>
                      <a:noFill/>
                    </a:lnT>
                    <a:lnB>
                      <a:noFill/>
                    </a:lnB>
                    <a:solidFill>
                      <a:srgbClr val="FFF3F3"/>
                    </a:solidFill>
                  </a:tcPr>
                </a:tc>
                <a:tc>
                  <a:txBody>
                    <a:bodyPr/>
                    <a:lstStyle/>
                    <a:p>
                      <a:pPr algn="r" fontAlgn="b"/>
                      <a:r>
                        <a:rPr lang="en-GB" sz="1100" b="0" i="0" u="none" strike="noStrike" dirty="0">
                          <a:effectLst/>
                          <a:latin typeface="+mj-lt"/>
                        </a:rPr>
                        <a:t>-0,94%</a:t>
                      </a:r>
                    </a:p>
                  </a:txBody>
                  <a:tcPr marL="5443" marR="5443" marT="5443" marB="0" anchor="b">
                    <a:lnL>
                      <a:noFill/>
                    </a:lnL>
                    <a:lnR>
                      <a:noFill/>
                    </a:lnR>
                    <a:lnT>
                      <a:noFill/>
                    </a:lnT>
                    <a:lnB>
                      <a:noFill/>
                    </a:lnB>
                    <a:solidFill>
                      <a:srgbClr val="FFF3F3"/>
                    </a:solidFill>
                  </a:tcPr>
                </a:tc>
                <a:extLst>
                  <a:ext uri="{0D108BD9-81ED-4DB2-BD59-A6C34878D82A}">
                    <a16:rowId xmlns:a16="http://schemas.microsoft.com/office/drawing/2014/main" val="3435795278"/>
                  </a:ext>
                </a:extLst>
              </a:tr>
            </a:tbl>
          </a:graphicData>
        </a:graphic>
      </p:graphicFrame>
      <p:graphicFrame>
        <p:nvGraphicFramePr>
          <p:cNvPr id="2" name="Table 1">
            <a:extLst>
              <a:ext uri="{FF2B5EF4-FFF2-40B4-BE49-F238E27FC236}">
                <a16:creationId xmlns:a16="http://schemas.microsoft.com/office/drawing/2014/main" id="{9D873EBC-53A5-38DF-7361-6EE62D9058A1}"/>
              </a:ext>
            </a:extLst>
          </p:cNvPr>
          <p:cNvGraphicFramePr>
            <a:graphicFrameLocks noGrp="1"/>
          </p:cNvGraphicFramePr>
          <p:nvPr>
            <p:extLst>
              <p:ext uri="{D42A27DB-BD31-4B8C-83A1-F6EECF244321}">
                <p14:modId xmlns:p14="http://schemas.microsoft.com/office/powerpoint/2010/main" val="233864235"/>
              </p:ext>
            </p:extLst>
          </p:nvPr>
        </p:nvGraphicFramePr>
        <p:xfrm>
          <a:off x="447625" y="7421652"/>
          <a:ext cx="2679635" cy="1333500"/>
        </p:xfrm>
        <a:graphic>
          <a:graphicData uri="http://schemas.openxmlformats.org/drawingml/2006/table">
            <a:tbl>
              <a:tblPr/>
              <a:tblGrid>
                <a:gridCol w="1568567">
                  <a:extLst>
                    <a:ext uri="{9D8B030D-6E8A-4147-A177-3AD203B41FA5}">
                      <a16:colId xmlns:a16="http://schemas.microsoft.com/office/drawing/2014/main" val="3046681673"/>
                    </a:ext>
                  </a:extLst>
                </a:gridCol>
                <a:gridCol w="1111068">
                  <a:extLst>
                    <a:ext uri="{9D8B030D-6E8A-4147-A177-3AD203B41FA5}">
                      <a16:colId xmlns:a16="http://schemas.microsoft.com/office/drawing/2014/main" val="3019288127"/>
                    </a:ext>
                  </a:extLst>
                </a:gridCol>
              </a:tblGrid>
              <a:tr h="266700">
                <a:tc>
                  <a:txBody>
                    <a:bodyPr/>
                    <a:lstStyle/>
                    <a:p>
                      <a:pPr algn="l" fontAlgn="b"/>
                      <a:r>
                        <a:rPr lang="sv-SE" sz="1400" b="1" i="0" u="none" strike="noStrike">
                          <a:solidFill>
                            <a:srgbClr val="000000"/>
                          </a:solidFill>
                          <a:effectLst/>
                          <a:latin typeface="Aptos" panose="020B0004020202020204" pitchFamily="34" charset="0"/>
                        </a:rPr>
                        <a:t>Riskmått 3 år</a:t>
                      </a:r>
                    </a:p>
                  </a:txBody>
                  <a:tcPr marL="6350" marR="6350" marT="6350" marB="0" anchor="b">
                    <a:lnL>
                      <a:noFill/>
                    </a:lnL>
                    <a:lnR>
                      <a:noFill/>
                    </a:lnR>
                    <a:lnT>
                      <a:noFill/>
                    </a:lnT>
                    <a:lnB>
                      <a:noFill/>
                    </a:lnB>
                    <a:noFill/>
                  </a:tcPr>
                </a:tc>
                <a:tc>
                  <a:txBody>
                    <a:bodyPr/>
                    <a:lstStyle/>
                    <a:p>
                      <a:pPr algn="l" fontAlgn="b"/>
                      <a:endParaRPr lang="sv-SE" sz="900" b="0" i="0" u="none" strike="noStrike">
                        <a:solidFill>
                          <a:srgbClr val="000000"/>
                        </a:solidFill>
                        <a:effectLst/>
                        <a:latin typeface="Aptos" panose="020B0004020202020204" pitchFamily="34" charset="0"/>
                      </a:endParaRPr>
                    </a:p>
                  </a:txBody>
                  <a:tcPr marL="6350" marR="6350" marT="6350" marB="0" anchor="b">
                    <a:lnL>
                      <a:noFill/>
                    </a:lnL>
                    <a:lnR>
                      <a:noFill/>
                    </a:lnR>
                    <a:lnT>
                      <a:noFill/>
                    </a:lnT>
                    <a:lnB>
                      <a:noFill/>
                    </a:lnB>
                    <a:noFill/>
                  </a:tcPr>
                </a:tc>
                <a:extLst>
                  <a:ext uri="{0D108BD9-81ED-4DB2-BD59-A6C34878D82A}">
                    <a16:rowId xmlns:a16="http://schemas.microsoft.com/office/drawing/2014/main" val="3972623527"/>
                  </a:ext>
                </a:extLst>
              </a:tr>
              <a:tr h="266700">
                <a:tc>
                  <a:txBody>
                    <a:bodyPr/>
                    <a:lstStyle/>
                    <a:p>
                      <a:pPr algn="l" fontAlgn="b"/>
                      <a:r>
                        <a:rPr lang="sv-SE" sz="1200" b="0" i="0" u="none" strike="noStrike">
                          <a:solidFill>
                            <a:srgbClr val="000000"/>
                          </a:solidFill>
                          <a:effectLst/>
                          <a:latin typeface="Aptos" panose="020B0004020202020204" pitchFamily="34" charset="0"/>
                        </a:rPr>
                        <a:t>Standardavvikelse</a:t>
                      </a:r>
                    </a:p>
                  </a:txBody>
                  <a:tcPr marL="6350" marR="6350" marT="6350" marB="0" anchor="b">
                    <a:lnL>
                      <a:noFill/>
                    </a:lnL>
                    <a:lnR>
                      <a:noFill/>
                    </a:lnR>
                    <a:lnT>
                      <a:noFill/>
                    </a:lnT>
                    <a:lnB>
                      <a:noFill/>
                    </a:lnB>
                    <a:noFill/>
                  </a:tcPr>
                </a:tc>
                <a:tc>
                  <a:txBody>
                    <a:bodyPr/>
                    <a:lstStyle/>
                    <a:p>
                      <a:pPr algn="r" fontAlgn="b"/>
                      <a:r>
                        <a:rPr lang="sv-SE" sz="1200" b="0" i="0" u="none" strike="noStrike" dirty="0">
                          <a:solidFill>
                            <a:srgbClr val="000000"/>
                          </a:solidFill>
                          <a:effectLst/>
                          <a:latin typeface="Aptos" panose="020B0004020202020204" pitchFamily="34" charset="0"/>
                        </a:rPr>
                        <a:t>20,45%</a:t>
                      </a:r>
                    </a:p>
                  </a:txBody>
                  <a:tcPr marL="6350" marR="6350" marT="6350" marB="0" anchor="b">
                    <a:lnL>
                      <a:noFill/>
                    </a:lnL>
                    <a:lnR>
                      <a:noFill/>
                    </a:lnR>
                    <a:lnT>
                      <a:noFill/>
                    </a:lnT>
                    <a:lnB>
                      <a:noFill/>
                    </a:lnB>
                    <a:noFill/>
                  </a:tcPr>
                </a:tc>
                <a:extLst>
                  <a:ext uri="{0D108BD9-81ED-4DB2-BD59-A6C34878D82A}">
                    <a16:rowId xmlns:a16="http://schemas.microsoft.com/office/drawing/2014/main" val="3625076748"/>
                  </a:ext>
                </a:extLst>
              </a:tr>
              <a:tr h="266700">
                <a:tc>
                  <a:txBody>
                    <a:bodyPr/>
                    <a:lstStyle/>
                    <a:p>
                      <a:pPr algn="l" fontAlgn="b"/>
                      <a:r>
                        <a:rPr lang="sv-SE" sz="1200" b="0" i="0" u="none" strike="noStrike">
                          <a:solidFill>
                            <a:srgbClr val="000000"/>
                          </a:solidFill>
                          <a:effectLst/>
                          <a:latin typeface="Aptos" panose="020B0004020202020204" pitchFamily="34" charset="0"/>
                        </a:rPr>
                        <a:t>Tracking Error</a:t>
                      </a:r>
                    </a:p>
                  </a:txBody>
                  <a:tcPr marL="6350" marR="6350" marT="6350" marB="0" anchor="b">
                    <a:lnL>
                      <a:noFill/>
                    </a:lnL>
                    <a:lnR>
                      <a:noFill/>
                    </a:lnR>
                    <a:lnT>
                      <a:noFill/>
                    </a:lnT>
                    <a:lnB>
                      <a:noFill/>
                    </a:lnB>
                    <a:noFill/>
                  </a:tcPr>
                </a:tc>
                <a:tc>
                  <a:txBody>
                    <a:bodyPr/>
                    <a:lstStyle/>
                    <a:p>
                      <a:pPr algn="r" fontAlgn="b"/>
                      <a:r>
                        <a:rPr lang="sv-SE" sz="1200" b="0" i="0" u="none" strike="noStrike" dirty="0">
                          <a:solidFill>
                            <a:srgbClr val="000000"/>
                          </a:solidFill>
                          <a:effectLst/>
                          <a:latin typeface="Aptos" panose="020B0004020202020204" pitchFamily="34" charset="0"/>
                        </a:rPr>
                        <a:t>5,52%</a:t>
                      </a:r>
                    </a:p>
                  </a:txBody>
                  <a:tcPr marL="6350" marR="6350" marT="6350" marB="0" anchor="b">
                    <a:lnL>
                      <a:noFill/>
                    </a:lnL>
                    <a:lnR>
                      <a:noFill/>
                    </a:lnR>
                    <a:lnT>
                      <a:noFill/>
                    </a:lnT>
                    <a:lnB>
                      <a:noFill/>
                    </a:lnB>
                    <a:noFill/>
                  </a:tcPr>
                </a:tc>
                <a:extLst>
                  <a:ext uri="{0D108BD9-81ED-4DB2-BD59-A6C34878D82A}">
                    <a16:rowId xmlns:a16="http://schemas.microsoft.com/office/drawing/2014/main" val="1015430138"/>
                  </a:ext>
                </a:extLst>
              </a:tr>
              <a:tr h="266700">
                <a:tc>
                  <a:txBody>
                    <a:bodyPr/>
                    <a:lstStyle/>
                    <a:p>
                      <a:pPr algn="l" fontAlgn="b"/>
                      <a:r>
                        <a:rPr lang="sv-SE" sz="1200" b="0" i="0" u="none" strike="noStrike">
                          <a:solidFill>
                            <a:srgbClr val="000000"/>
                          </a:solidFill>
                          <a:effectLst/>
                          <a:latin typeface="Aptos" panose="020B0004020202020204" pitchFamily="34" charset="0"/>
                        </a:rPr>
                        <a:t>Information Ratio</a:t>
                      </a:r>
                    </a:p>
                  </a:txBody>
                  <a:tcPr marL="6350" marR="6350" marT="6350" marB="0" anchor="b">
                    <a:lnL>
                      <a:noFill/>
                    </a:lnL>
                    <a:lnR>
                      <a:noFill/>
                    </a:lnR>
                    <a:lnT>
                      <a:noFill/>
                    </a:lnT>
                    <a:lnB>
                      <a:noFill/>
                    </a:lnB>
                    <a:noFill/>
                  </a:tcPr>
                </a:tc>
                <a:tc>
                  <a:txBody>
                    <a:bodyPr/>
                    <a:lstStyle/>
                    <a:p>
                      <a:pPr algn="r" fontAlgn="b"/>
                      <a:r>
                        <a:rPr lang="sv-SE" sz="1200" b="0" i="0" u="none" strike="noStrike" dirty="0">
                          <a:solidFill>
                            <a:srgbClr val="000000"/>
                          </a:solidFill>
                          <a:effectLst/>
                          <a:latin typeface="Aptos" panose="020B0004020202020204" pitchFamily="34" charset="0"/>
                        </a:rPr>
                        <a:t>-0,20</a:t>
                      </a:r>
                    </a:p>
                  </a:txBody>
                  <a:tcPr marL="6350" marR="6350" marT="6350" marB="0" anchor="b">
                    <a:lnL>
                      <a:noFill/>
                    </a:lnL>
                    <a:lnR>
                      <a:noFill/>
                    </a:lnR>
                    <a:lnT>
                      <a:noFill/>
                    </a:lnT>
                    <a:lnB>
                      <a:noFill/>
                    </a:lnB>
                    <a:noFill/>
                  </a:tcPr>
                </a:tc>
                <a:extLst>
                  <a:ext uri="{0D108BD9-81ED-4DB2-BD59-A6C34878D82A}">
                    <a16:rowId xmlns:a16="http://schemas.microsoft.com/office/drawing/2014/main" val="277355785"/>
                  </a:ext>
                </a:extLst>
              </a:tr>
              <a:tr h="266700">
                <a:tc>
                  <a:txBody>
                    <a:bodyPr/>
                    <a:lstStyle/>
                    <a:p>
                      <a:pPr algn="l" fontAlgn="b"/>
                      <a:r>
                        <a:rPr lang="sv-SE" sz="1200" b="0" i="0" u="none" strike="noStrike">
                          <a:solidFill>
                            <a:srgbClr val="000000"/>
                          </a:solidFill>
                          <a:effectLst/>
                          <a:latin typeface="Aptos" panose="020B0004020202020204" pitchFamily="34" charset="0"/>
                        </a:rPr>
                        <a:t>Sharpekvot</a:t>
                      </a:r>
                    </a:p>
                  </a:txBody>
                  <a:tcPr marL="6350" marR="6350" marT="6350" marB="0" anchor="b">
                    <a:lnL>
                      <a:noFill/>
                    </a:lnL>
                    <a:lnR>
                      <a:noFill/>
                    </a:lnR>
                    <a:lnT>
                      <a:noFill/>
                    </a:lnT>
                    <a:lnB>
                      <a:noFill/>
                    </a:lnB>
                    <a:noFill/>
                  </a:tcPr>
                </a:tc>
                <a:tc>
                  <a:txBody>
                    <a:bodyPr/>
                    <a:lstStyle/>
                    <a:p>
                      <a:pPr algn="r" fontAlgn="b"/>
                      <a:r>
                        <a:rPr lang="sv-SE" sz="1200" b="0" i="0" u="none" strike="noStrike" dirty="0">
                          <a:solidFill>
                            <a:srgbClr val="000000"/>
                          </a:solidFill>
                          <a:effectLst/>
                          <a:latin typeface="Aptos" panose="020B0004020202020204" pitchFamily="34" charset="0"/>
                        </a:rPr>
                        <a:t>0,34</a:t>
                      </a:r>
                    </a:p>
                  </a:txBody>
                  <a:tcPr marL="6350" marR="6350" marT="6350" marB="0" anchor="b">
                    <a:lnL>
                      <a:noFill/>
                    </a:lnL>
                    <a:lnR>
                      <a:noFill/>
                    </a:lnR>
                    <a:lnT>
                      <a:noFill/>
                    </a:lnT>
                    <a:lnB>
                      <a:noFill/>
                    </a:lnB>
                    <a:noFill/>
                  </a:tcPr>
                </a:tc>
                <a:extLst>
                  <a:ext uri="{0D108BD9-81ED-4DB2-BD59-A6C34878D82A}">
                    <a16:rowId xmlns:a16="http://schemas.microsoft.com/office/drawing/2014/main" val="4266336973"/>
                  </a:ext>
                </a:extLst>
              </a:tr>
            </a:tbl>
          </a:graphicData>
        </a:graphic>
      </p:graphicFrame>
      <p:graphicFrame>
        <p:nvGraphicFramePr>
          <p:cNvPr id="12" name="Chart 11">
            <a:extLst>
              <a:ext uri="{FF2B5EF4-FFF2-40B4-BE49-F238E27FC236}">
                <a16:creationId xmlns:a16="http://schemas.microsoft.com/office/drawing/2014/main" id="{94961E80-4EA9-26AF-6967-1130314BC596}"/>
              </a:ext>
            </a:extLst>
          </p:cNvPr>
          <p:cNvGraphicFramePr>
            <a:graphicFrameLocks/>
          </p:cNvGraphicFramePr>
          <p:nvPr>
            <p:extLst>
              <p:ext uri="{D42A27DB-BD31-4B8C-83A1-F6EECF244321}">
                <p14:modId xmlns:p14="http://schemas.microsoft.com/office/powerpoint/2010/main" val="43381339"/>
              </p:ext>
            </p:extLst>
          </p:nvPr>
        </p:nvGraphicFramePr>
        <p:xfrm>
          <a:off x="-161473" y="5157610"/>
          <a:ext cx="3751558" cy="1930219"/>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13" name="Table 12">
            <a:extLst>
              <a:ext uri="{FF2B5EF4-FFF2-40B4-BE49-F238E27FC236}">
                <a16:creationId xmlns:a16="http://schemas.microsoft.com/office/drawing/2014/main" id="{1ED252D1-7E20-C361-8E57-7898E6ACC499}"/>
              </a:ext>
            </a:extLst>
          </p:cNvPr>
          <p:cNvGraphicFramePr>
            <a:graphicFrameLocks noGrp="1"/>
          </p:cNvGraphicFramePr>
          <p:nvPr>
            <p:extLst>
              <p:ext uri="{D42A27DB-BD31-4B8C-83A1-F6EECF244321}">
                <p14:modId xmlns:p14="http://schemas.microsoft.com/office/powerpoint/2010/main" val="175121374"/>
              </p:ext>
            </p:extLst>
          </p:nvPr>
        </p:nvGraphicFramePr>
        <p:xfrm>
          <a:off x="265742" y="3060675"/>
          <a:ext cx="6222475" cy="1440000"/>
        </p:xfrm>
        <a:graphic>
          <a:graphicData uri="http://schemas.openxmlformats.org/drawingml/2006/table">
            <a:tbl>
              <a:tblPr/>
              <a:tblGrid>
                <a:gridCol w="574973">
                  <a:extLst>
                    <a:ext uri="{9D8B030D-6E8A-4147-A177-3AD203B41FA5}">
                      <a16:colId xmlns:a16="http://schemas.microsoft.com/office/drawing/2014/main" val="1914549397"/>
                    </a:ext>
                  </a:extLst>
                </a:gridCol>
                <a:gridCol w="291484">
                  <a:extLst>
                    <a:ext uri="{9D8B030D-6E8A-4147-A177-3AD203B41FA5}">
                      <a16:colId xmlns:a16="http://schemas.microsoft.com/office/drawing/2014/main" val="2165911955"/>
                    </a:ext>
                  </a:extLst>
                </a:gridCol>
                <a:gridCol w="437226">
                  <a:extLst>
                    <a:ext uri="{9D8B030D-6E8A-4147-A177-3AD203B41FA5}">
                      <a16:colId xmlns:a16="http://schemas.microsoft.com/office/drawing/2014/main" val="3962383526"/>
                    </a:ext>
                  </a:extLst>
                </a:gridCol>
                <a:gridCol w="437226">
                  <a:extLst>
                    <a:ext uri="{9D8B030D-6E8A-4147-A177-3AD203B41FA5}">
                      <a16:colId xmlns:a16="http://schemas.microsoft.com/office/drawing/2014/main" val="887360587"/>
                    </a:ext>
                  </a:extLst>
                </a:gridCol>
                <a:gridCol w="437226">
                  <a:extLst>
                    <a:ext uri="{9D8B030D-6E8A-4147-A177-3AD203B41FA5}">
                      <a16:colId xmlns:a16="http://schemas.microsoft.com/office/drawing/2014/main" val="1825558940"/>
                    </a:ext>
                  </a:extLst>
                </a:gridCol>
                <a:gridCol w="437226">
                  <a:extLst>
                    <a:ext uri="{9D8B030D-6E8A-4147-A177-3AD203B41FA5}">
                      <a16:colId xmlns:a16="http://schemas.microsoft.com/office/drawing/2014/main" val="3585203612"/>
                    </a:ext>
                  </a:extLst>
                </a:gridCol>
                <a:gridCol w="437226">
                  <a:extLst>
                    <a:ext uri="{9D8B030D-6E8A-4147-A177-3AD203B41FA5}">
                      <a16:colId xmlns:a16="http://schemas.microsoft.com/office/drawing/2014/main" val="2741297995"/>
                    </a:ext>
                  </a:extLst>
                </a:gridCol>
                <a:gridCol w="437226">
                  <a:extLst>
                    <a:ext uri="{9D8B030D-6E8A-4147-A177-3AD203B41FA5}">
                      <a16:colId xmlns:a16="http://schemas.microsoft.com/office/drawing/2014/main" val="4087948037"/>
                    </a:ext>
                  </a:extLst>
                </a:gridCol>
                <a:gridCol w="437226">
                  <a:extLst>
                    <a:ext uri="{9D8B030D-6E8A-4147-A177-3AD203B41FA5}">
                      <a16:colId xmlns:a16="http://schemas.microsoft.com/office/drawing/2014/main" val="2339119739"/>
                    </a:ext>
                  </a:extLst>
                </a:gridCol>
                <a:gridCol w="437226">
                  <a:extLst>
                    <a:ext uri="{9D8B030D-6E8A-4147-A177-3AD203B41FA5}">
                      <a16:colId xmlns:a16="http://schemas.microsoft.com/office/drawing/2014/main" val="2456168082"/>
                    </a:ext>
                  </a:extLst>
                </a:gridCol>
                <a:gridCol w="437226">
                  <a:extLst>
                    <a:ext uri="{9D8B030D-6E8A-4147-A177-3AD203B41FA5}">
                      <a16:colId xmlns:a16="http://schemas.microsoft.com/office/drawing/2014/main" val="3083571247"/>
                    </a:ext>
                  </a:extLst>
                </a:gridCol>
                <a:gridCol w="437226">
                  <a:extLst>
                    <a:ext uri="{9D8B030D-6E8A-4147-A177-3AD203B41FA5}">
                      <a16:colId xmlns:a16="http://schemas.microsoft.com/office/drawing/2014/main" val="3454492890"/>
                    </a:ext>
                  </a:extLst>
                </a:gridCol>
                <a:gridCol w="437226">
                  <a:extLst>
                    <a:ext uri="{9D8B030D-6E8A-4147-A177-3AD203B41FA5}">
                      <a16:colId xmlns:a16="http://schemas.microsoft.com/office/drawing/2014/main" val="2479668480"/>
                    </a:ext>
                  </a:extLst>
                </a:gridCol>
                <a:gridCol w="546532">
                  <a:extLst>
                    <a:ext uri="{9D8B030D-6E8A-4147-A177-3AD203B41FA5}">
                      <a16:colId xmlns:a16="http://schemas.microsoft.com/office/drawing/2014/main" val="2582317802"/>
                    </a:ext>
                  </a:extLst>
                </a:gridCol>
              </a:tblGrid>
              <a:tr h="180000">
                <a:tc>
                  <a:txBody>
                    <a:bodyPr/>
                    <a:lstStyle/>
                    <a:p>
                      <a:pPr algn="l" fontAlgn="b"/>
                      <a:endParaRPr lang="sv-SE" sz="800" b="0" i="0" u="none" strike="noStrike" dirty="0">
                        <a:solidFill>
                          <a:srgbClr val="000000"/>
                        </a:solidFill>
                        <a:effectLst/>
                        <a:latin typeface="Aptos" panose="020B0004020202020204" pitchFamily="34" charset="0"/>
                      </a:endParaRPr>
                    </a:p>
                  </a:txBody>
                  <a:tcPr marL="4219" marR="4219" marT="4219" marB="0" anchor="b">
                    <a:lnL>
                      <a:noFill/>
                    </a:lnL>
                    <a:lnR>
                      <a:noFill/>
                    </a:lnR>
                    <a:lnT>
                      <a:noFill/>
                    </a:lnT>
                    <a:lnB>
                      <a:noFill/>
                    </a:lnB>
                    <a:noFill/>
                  </a:tcPr>
                </a:tc>
                <a:tc>
                  <a:txBody>
                    <a:bodyPr/>
                    <a:lstStyle/>
                    <a:p>
                      <a:pPr algn="r" fontAlgn="b"/>
                      <a:r>
                        <a:rPr lang="sv-SE" sz="800" b="1" i="0" u="none" strike="noStrike" dirty="0">
                          <a:solidFill>
                            <a:srgbClr val="000000"/>
                          </a:solidFill>
                          <a:effectLst/>
                          <a:latin typeface="Aptos" panose="020B0004020202020204" pitchFamily="34" charset="0"/>
                        </a:rPr>
                        <a:t>Jan</a:t>
                      </a:r>
                    </a:p>
                  </a:txBody>
                  <a:tcPr marL="4219" marR="4219" marT="4219" marB="0" anchor="b">
                    <a:lnL>
                      <a:noFill/>
                    </a:lnL>
                    <a:lnR>
                      <a:noFill/>
                    </a:lnR>
                    <a:lnT>
                      <a:noFill/>
                    </a:lnT>
                    <a:lnB>
                      <a:noFill/>
                    </a:lnB>
                    <a:noFill/>
                  </a:tcPr>
                </a:tc>
                <a:tc>
                  <a:txBody>
                    <a:bodyPr/>
                    <a:lstStyle/>
                    <a:p>
                      <a:pPr algn="r" fontAlgn="b"/>
                      <a:r>
                        <a:rPr lang="sv-SE" sz="800" b="1" i="0" u="none" strike="noStrike">
                          <a:solidFill>
                            <a:srgbClr val="000000"/>
                          </a:solidFill>
                          <a:effectLst/>
                          <a:latin typeface="Aptos" panose="020B0004020202020204" pitchFamily="34" charset="0"/>
                        </a:rPr>
                        <a:t>Feb</a:t>
                      </a:r>
                    </a:p>
                  </a:txBody>
                  <a:tcPr marL="4219" marR="4219" marT="4219" marB="0" anchor="b">
                    <a:lnL>
                      <a:noFill/>
                    </a:lnL>
                    <a:lnR>
                      <a:noFill/>
                    </a:lnR>
                    <a:lnT>
                      <a:noFill/>
                    </a:lnT>
                    <a:lnB>
                      <a:noFill/>
                    </a:lnB>
                    <a:noFill/>
                  </a:tcPr>
                </a:tc>
                <a:tc>
                  <a:txBody>
                    <a:bodyPr/>
                    <a:lstStyle/>
                    <a:p>
                      <a:pPr algn="r" fontAlgn="b"/>
                      <a:r>
                        <a:rPr lang="sv-SE" sz="800" b="1" i="0" u="none" strike="noStrike" dirty="0">
                          <a:solidFill>
                            <a:srgbClr val="000000"/>
                          </a:solidFill>
                          <a:effectLst/>
                          <a:latin typeface="Aptos" panose="020B0004020202020204" pitchFamily="34" charset="0"/>
                        </a:rPr>
                        <a:t>Mar</a:t>
                      </a:r>
                    </a:p>
                  </a:txBody>
                  <a:tcPr marL="4219" marR="4219" marT="4219" marB="0" anchor="b">
                    <a:lnL>
                      <a:noFill/>
                    </a:lnL>
                    <a:lnR>
                      <a:noFill/>
                    </a:lnR>
                    <a:lnT>
                      <a:noFill/>
                    </a:lnT>
                    <a:lnB>
                      <a:noFill/>
                    </a:lnB>
                    <a:noFill/>
                  </a:tcPr>
                </a:tc>
                <a:tc>
                  <a:txBody>
                    <a:bodyPr/>
                    <a:lstStyle/>
                    <a:p>
                      <a:pPr algn="r" fontAlgn="b"/>
                      <a:r>
                        <a:rPr lang="sv-SE" sz="800" b="1" i="0" u="none" strike="noStrike">
                          <a:solidFill>
                            <a:srgbClr val="000000"/>
                          </a:solidFill>
                          <a:effectLst/>
                          <a:latin typeface="Aptos" panose="020B0004020202020204" pitchFamily="34" charset="0"/>
                        </a:rPr>
                        <a:t>Apr</a:t>
                      </a:r>
                    </a:p>
                  </a:txBody>
                  <a:tcPr marL="4219" marR="4219" marT="4219" marB="0" anchor="b">
                    <a:lnL>
                      <a:noFill/>
                    </a:lnL>
                    <a:lnR>
                      <a:noFill/>
                    </a:lnR>
                    <a:lnT>
                      <a:noFill/>
                    </a:lnT>
                    <a:lnB>
                      <a:noFill/>
                    </a:lnB>
                    <a:noFill/>
                  </a:tcPr>
                </a:tc>
                <a:tc>
                  <a:txBody>
                    <a:bodyPr/>
                    <a:lstStyle/>
                    <a:p>
                      <a:pPr algn="r" fontAlgn="b"/>
                      <a:r>
                        <a:rPr lang="sv-SE" sz="800" b="1" i="0" u="none" strike="noStrike">
                          <a:solidFill>
                            <a:srgbClr val="000000"/>
                          </a:solidFill>
                          <a:effectLst/>
                          <a:latin typeface="Aptos" panose="020B0004020202020204" pitchFamily="34" charset="0"/>
                        </a:rPr>
                        <a:t>Maj</a:t>
                      </a:r>
                    </a:p>
                  </a:txBody>
                  <a:tcPr marL="4219" marR="4219" marT="4219" marB="0" anchor="b">
                    <a:lnL>
                      <a:noFill/>
                    </a:lnL>
                    <a:lnR>
                      <a:noFill/>
                    </a:lnR>
                    <a:lnT>
                      <a:noFill/>
                    </a:lnT>
                    <a:lnB>
                      <a:noFill/>
                    </a:lnB>
                    <a:noFill/>
                  </a:tcPr>
                </a:tc>
                <a:tc>
                  <a:txBody>
                    <a:bodyPr/>
                    <a:lstStyle/>
                    <a:p>
                      <a:pPr algn="r" fontAlgn="b"/>
                      <a:r>
                        <a:rPr lang="sv-SE" sz="800" b="1" i="0" u="none" strike="noStrike" dirty="0">
                          <a:solidFill>
                            <a:srgbClr val="000000"/>
                          </a:solidFill>
                          <a:effectLst/>
                          <a:latin typeface="Aptos" panose="020B0004020202020204" pitchFamily="34" charset="0"/>
                        </a:rPr>
                        <a:t>Jun</a:t>
                      </a:r>
                    </a:p>
                  </a:txBody>
                  <a:tcPr marL="4219" marR="4219" marT="4219" marB="0" anchor="b">
                    <a:lnL>
                      <a:noFill/>
                    </a:lnL>
                    <a:lnR>
                      <a:noFill/>
                    </a:lnR>
                    <a:lnT>
                      <a:noFill/>
                    </a:lnT>
                    <a:lnB>
                      <a:noFill/>
                    </a:lnB>
                    <a:noFill/>
                  </a:tcPr>
                </a:tc>
                <a:tc>
                  <a:txBody>
                    <a:bodyPr/>
                    <a:lstStyle/>
                    <a:p>
                      <a:pPr algn="r" fontAlgn="b"/>
                      <a:r>
                        <a:rPr lang="sv-SE" sz="800" b="1" i="0" u="none" strike="noStrike">
                          <a:solidFill>
                            <a:srgbClr val="000000"/>
                          </a:solidFill>
                          <a:effectLst/>
                          <a:latin typeface="Aptos" panose="020B0004020202020204" pitchFamily="34" charset="0"/>
                        </a:rPr>
                        <a:t>Jul</a:t>
                      </a:r>
                    </a:p>
                  </a:txBody>
                  <a:tcPr marL="4219" marR="4219" marT="4219" marB="0" anchor="b">
                    <a:lnL>
                      <a:noFill/>
                    </a:lnL>
                    <a:lnR>
                      <a:noFill/>
                    </a:lnR>
                    <a:lnT>
                      <a:noFill/>
                    </a:lnT>
                    <a:lnB>
                      <a:noFill/>
                    </a:lnB>
                    <a:noFill/>
                  </a:tcPr>
                </a:tc>
                <a:tc>
                  <a:txBody>
                    <a:bodyPr/>
                    <a:lstStyle/>
                    <a:p>
                      <a:pPr algn="r" fontAlgn="b"/>
                      <a:r>
                        <a:rPr lang="sv-SE" sz="800" b="1" i="0" u="none" strike="noStrike">
                          <a:solidFill>
                            <a:srgbClr val="000000"/>
                          </a:solidFill>
                          <a:effectLst/>
                          <a:latin typeface="Aptos" panose="020B0004020202020204" pitchFamily="34" charset="0"/>
                        </a:rPr>
                        <a:t>Aug</a:t>
                      </a:r>
                    </a:p>
                  </a:txBody>
                  <a:tcPr marL="4219" marR="4219" marT="4219" marB="0" anchor="b">
                    <a:lnL>
                      <a:noFill/>
                    </a:lnL>
                    <a:lnR>
                      <a:noFill/>
                    </a:lnR>
                    <a:lnT>
                      <a:noFill/>
                    </a:lnT>
                    <a:lnB>
                      <a:noFill/>
                    </a:lnB>
                    <a:noFill/>
                  </a:tcPr>
                </a:tc>
                <a:tc>
                  <a:txBody>
                    <a:bodyPr/>
                    <a:lstStyle/>
                    <a:p>
                      <a:pPr algn="r" fontAlgn="b"/>
                      <a:r>
                        <a:rPr lang="sv-SE" sz="800" b="1" i="0" u="none" strike="noStrike">
                          <a:solidFill>
                            <a:srgbClr val="000000"/>
                          </a:solidFill>
                          <a:effectLst/>
                          <a:latin typeface="Aptos" panose="020B0004020202020204" pitchFamily="34" charset="0"/>
                        </a:rPr>
                        <a:t>Sep</a:t>
                      </a:r>
                    </a:p>
                  </a:txBody>
                  <a:tcPr marL="4219" marR="4219" marT="4219" marB="0" anchor="b">
                    <a:lnL>
                      <a:noFill/>
                    </a:lnL>
                    <a:lnR>
                      <a:noFill/>
                    </a:lnR>
                    <a:lnT>
                      <a:noFill/>
                    </a:lnT>
                    <a:lnB>
                      <a:noFill/>
                    </a:lnB>
                    <a:noFill/>
                  </a:tcPr>
                </a:tc>
                <a:tc>
                  <a:txBody>
                    <a:bodyPr/>
                    <a:lstStyle/>
                    <a:p>
                      <a:pPr algn="r" fontAlgn="b"/>
                      <a:r>
                        <a:rPr lang="sv-SE" sz="800" b="1" i="0" u="none" strike="noStrike">
                          <a:solidFill>
                            <a:srgbClr val="000000"/>
                          </a:solidFill>
                          <a:effectLst/>
                          <a:latin typeface="Aptos" panose="020B0004020202020204" pitchFamily="34" charset="0"/>
                        </a:rPr>
                        <a:t>Okt</a:t>
                      </a:r>
                    </a:p>
                  </a:txBody>
                  <a:tcPr marL="4219" marR="4219" marT="4219" marB="0" anchor="b">
                    <a:lnL>
                      <a:noFill/>
                    </a:lnL>
                    <a:lnR>
                      <a:noFill/>
                    </a:lnR>
                    <a:lnT>
                      <a:noFill/>
                    </a:lnT>
                    <a:lnB>
                      <a:noFill/>
                    </a:lnB>
                    <a:noFill/>
                  </a:tcPr>
                </a:tc>
                <a:tc>
                  <a:txBody>
                    <a:bodyPr/>
                    <a:lstStyle/>
                    <a:p>
                      <a:pPr algn="r" fontAlgn="b"/>
                      <a:r>
                        <a:rPr lang="sv-SE" sz="800" b="1" i="0" u="none" strike="noStrike">
                          <a:solidFill>
                            <a:srgbClr val="000000"/>
                          </a:solidFill>
                          <a:effectLst/>
                          <a:latin typeface="Aptos" panose="020B0004020202020204" pitchFamily="34" charset="0"/>
                        </a:rPr>
                        <a:t>Nov</a:t>
                      </a:r>
                    </a:p>
                  </a:txBody>
                  <a:tcPr marL="4219" marR="4219" marT="4219" marB="0" anchor="b">
                    <a:lnL>
                      <a:noFill/>
                    </a:lnL>
                    <a:lnR>
                      <a:noFill/>
                    </a:lnR>
                    <a:lnT>
                      <a:noFill/>
                    </a:lnT>
                    <a:lnB>
                      <a:noFill/>
                    </a:lnB>
                    <a:noFill/>
                  </a:tcPr>
                </a:tc>
                <a:tc>
                  <a:txBody>
                    <a:bodyPr/>
                    <a:lstStyle/>
                    <a:p>
                      <a:pPr algn="r" fontAlgn="b"/>
                      <a:r>
                        <a:rPr lang="sv-SE" sz="800" b="1" i="0" u="none" strike="noStrike">
                          <a:solidFill>
                            <a:srgbClr val="000000"/>
                          </a:solidFill>
                          <a:effectLst/>
                          <a:latin typeface="Aptos" panose="020B0004020202020204" pitchFamily="34" charset="0"/>
                        </a:rPr>
                        <a:t>Dec</a:t>
                      </a:r>
                    </a:p>
                  </a:txBody>
                  <a:tcPr marL="4219" marR="4219" marT="4219" marB="0" anchor="b">
                    <a:lnL>
                      <a:noFill/>
                    </a:lnL>
                    <a:lnR>
                      <a:noFill/>
                    </a:lnR>
                    <a:lnT>
                      <a:noFill/>
                    </a:lnT>
                    <a:lnB>
                      <a:noFill/>
                    </a:lnB>
                    <a:noFill/>
                  </a:tcPr>
                </a:tc>
                <a:tc>
                  <a:txBody>
                    <a:bodyPr/>
                    <a:lstStyle/>
                    <a:p>
                      <a:pPr algn="r" fontAlgn="b"/>
                      <a:r>
                        <a:rPr lang="sv-SE" sz="800" b="1" i="0" u="none" strike="noStrike" dirty="0">
                          <a:solidFill>
                            <a:srgbClr val="000000"/>
                          </a:solidFill>
                          <a:effectLst/>
                          <a:latin typeface="Aptos" panose="020B0004020202020204" pitchFamily="34" charset="0"/>
                        </a:rPr>
                        <a:t>Helår</a:t>
                      </a:r>
                    </a:p>
                  </a:txBody>
                  <a:tcPr marL="36000" marR="72000" marT="4219" marB="0" anchor="b">
                    <a:lnL>
                      <a:noFill/>
                    </a:lnL>
                    <a:lnR>
                      <a:noFill/>
                    </a:lnR>
                    <a:lnT>
                      <a:noFill/>
                    </a:lnT>
                    <a:lnB>
                      <a:noFill/>
                    </a:lnB>
                    <a:noFill/>
                  </a:tcPr>
                </a:tc>
                <a:extLst>
                  <a:ext uri="{0D108BD9-81ED-4DB2-BD59-A6C34878D82A}">
                    <a16:rowId xmlns:a16="http://schemas.microsoft.com/office/drawing/2014/main" val="1437872485"/>
                  </a:ext>
                </a:extLst>
              </a:tr>
              <a:tr h="180000">
                <a:tc>
                  <a:txBody>
                    <a:bodyPr/>
                    <a:lstStyle/>
                    <a:p>
                      <a:pPr algn="l" fontAlgn="b"/>
                      <a:r>
                        <a:rPr lang="sv-SE" sz="800" b="1" i="0" u="none" strike="noStrike" dirty="0">
                          <a:solidFill>
                            <a:srgbClr val="000000"/>
                          </a:solidFill>
                          <a:effectLst/>
                          <a:latin typeface="Aptos" panose="020B0004020202020204" pitchFamily="34" charset="0"/>
                        </a:rPr>
                        <a:t>2019</a:t>
                      </a:r>
                    </a:p>
                  </a:txBody>
                  <a:tcPr marL="72000" marR="4219" marT="4219" marB="0" anchor="b">
                    <a:lnL>
                      <a:noFill/>
                    </a:lnL>
                    <a:lnR>
                      <a:noFill/>
                    </a:lnR>
                    <a:lnT>
                      <a:noFill/>
                    </a:lnT>
                    <a:lnB>
                      <a:noFill/>
                    </a:lnB>
                    <a:noFill/>
                  </a:tcPr>
                </a:tc>
                <a:tc>
                  <a:txBody>
                    <a:bodyPr/>
                    <a:lstStyle/>
                    <a:p>
                      <a:pPr algn="r" fontAlgn="b"/>
                      <a:r>
                        <a:rPr lang="sv-SE" sz="800" b="0" i="0" u="none" strike="noStrike" dirty="0">
                          <a:solidFill>
                            <a:srgbClr val="000000"/>
                          </a:solidFill>
                          <a:effectLst/>
                          <a:latin typeface="Aptos" panose="020B0004020202020204" pitchFamily="34" charset="0"/>
                        </a:rPr>
                        <a:t>5,16</a:t>
                      </a:r>
                    </a:p>
                  </a:txBody>
                  <a:tcPr marL="4219" marR="4219" marT="4219" marB="0" anchor="b">
                    <a:lnL>
                      <a:noFill/>
                    </a:lnL>
                    <a:lnR>
                      <a:noFill/>
                    </a:lnR>
                    <a:lnT>
                      <a:noFill/>
                    </a:lnT>
                    <a:lnB>
                      <a:noFill/>
                    </a:lnB>
                    <a:noFill/>
                  </a:tcPr>
                </a:tc>
                <a:tc>
                  <a:txBody>
                    <a:bodyPr/>
                    <a:lstStyle/>
                    <a:p>
                      <a:pPr algn="r" fontAlgn="b"/>
                      <a:r>
                        <a:rPr lang="sv-SE" sz="800" b="0" i="0" u="none" strike="noStrike" dirty="0">
                          <a:solidFill>
                            <a:srgbClr val="000000"/>
                          </a:solidFill>
                          <a:effectLst/>
                          <a:latin typeface="Aptos" panose="020B0004020202020204" pitchFamily="34" charset="0"/>
                        </a:rPr>
                        <a:t>5,53</a:t>
                      </a:r>
                    </a:p>
                  </a:txBody>
                  <a:tcPr marL="4219" marR="4219" marT="4219" marB="0" anchor="b">
                    <a:lnL>
                      <a:noFill/>
                    </a:lnL>
                    <a:lnR>
                      <a:noFill/>
                    </a:lnR>
                    <a:lnT>
                      <a:noFill/>
                    </a:lnT>
                    <a:lnB>
                      <a:noFill/>
                    </a:lnB>
                    <a:noFill/>
                  </a:tcPr>
                </a:tc>
                <a:tc>
                  <a:txBody>
                    <a:bodyPr/>
                    <a:lstStyle/>
                    <a:p>
                      <a:pPr algn="r" fontAlgn="b"/>
                      <a:r>
                        <a:rPr lang="sv-SE" sz="800" b="0" i="0" u="none" strike="noStrike" dirty="0">
                          <a:solidFill>
                            <a:srgbClr val="000000"/>
                          </a:solidFill>
                          <a:effectLst/>
                          <a:latin typeface="Aptos" panose="020B0004020202020204" pitchFamily="34" charset="0"/>
                        </a:rPr>
                        <a:t>-0,99</a:t>
                      </a:r>
                    </a:p>
                  </a:txBody>
                  <a:tcPr marL="4219" marR="4219" marT="4219" marB="0" anchor="b">
                    <a:lnL>
                      <a:noFill/>
                    </a:lnL>
                    <a:lnR>
                      <a:noFill/>
                    </a:lnR>
                    <a:lnT>
                      <a:noFill/>
                    </a:lnT>
                    <a:lnB>
                      <a:noFill/>
                    </a:lnB>
                    <a:noFill/>
                  </a:tcPr>
                </a:tc>
                <a:tc>
                  <a:txBody>
                    <a:bodyPr/>
                    <a:lstStyle/>
                    <a:p>
                      <a:pPr algn="r" fontAlgn="b"/>
                      <a:r>
                        <a:rPr lang="sv-SE" sz="800" b="0" i="0" u="none" strike="noStrike">
                          <a:solidFill>
                            <a:srgbClr val="000000"/>
                          </a:solidFill>
                          <a:effectLst/>
                          <a:latin typeface="Aptos" panose="020B0004020202020204" pitchFamily="34" charset="0"/>
                        </a:rPr>
                        <a:t>10,01</a:t>
                      </a:r>
                    </a:p>
                  </a:txBody>
                  <a:tcPr marL="4219" marR="4219" marT="4219" marB="0" anchor="b">
                    <a:lnL>
                      <a:noFill/>
                    </a:lnL>
                    <a:lnR>
                      <a:noFill/>
                    </a:lnR>
                    <a:lnT>
                      <a:noFill/>
                    </a:lnT>
                    <a:lnB>
                      <a:noFill/>
                    </a:lnB>
                    <a:noFill/>
                  </a:tcPr>
                </a:tc>
                <a:tc>
                  <a:txBody>
                    <a:bodyPr/>
                    <a:lstStyle/>
                    <a:p>
                      <a:pPr algn="r" fontAlgn="b"/>
                      <a:r>
                        <a:rPr lang="sv-SE" sz="800" b="0" i="0" u="none" strike="noStrike">
                          <a:solidFill>
                            <a:srgbClr val="000000"/>
                          </a:solidFill>
                          <a:effectLst/>
                          <a:latin typeface="Aptos" panose="020B0004020202020204" pitchFamily="34" charset="0"/>
                        </a:rPr>
                        <a:t>-3,08</a:t>
                      </a:r>
                    </a:p>
                  </a:txBody>
                  <a:tcPr marL="4219" marR="4219" marT="4219" marB="0" anchor="b">
                    <a:lnL>
                      <a:noFill/>
                    </a:lnL>
                    <a:lnR>
                      <a:noFill/>
                    </a:lnR>
                    <a:lnT>
                      <a:noFill/>
                    </a:lnT>
                    <a:lnB>
                      <a:noFill/>
                    </a:lnB>
                    <a:noFill/>
                  </a:tcPr>
                </a:tc>
                <a:tc>
                  <a:txBody>
                    <a:bodyPr/>
                    <a:lstStyle/>
                    <a:p>
                      <a:pPr algn="r" fontAlgn="b"/>
                      <a:r>
                        <a:rPr lang="sv-SE" sz="800" b="0" i="0" u="none" strike="noStrike">
                          <a:solidFill>
                            <a:srgbClr val="000000"/>
                          </a:solidFill>
                          <a:effectLst/>
                          <a:latin typeface="Aptos" panose="020B0004020202020204" pitchFamily="34" charset="0"/>
                        </a:rPr>
                        <a:t>2,91</a:t>
                      </a:r>
                    </a:p>
                  </a:txBody>
                  <a:tcPr marL="4219" marR="4219" marT="4219" marB="0" anchor="b">
                    <a:lnL>
                      <a:noFill/>
                    </a:lnL>
                    <a:lnR>
                      <a:noFill/>
                    </a:lnR>
                    <a:lnT>
                      <a:noFill/>
                    </a:lnT>
                    <a:lnB>
                      <a:noFill/>
                    </a:lnB>
                    <a:noFill/>
                  </a:tcPr>
                </a:tc>
                <a:tc>
                  <a:txBody>
                    <a:bodyPr/>
                    <a:lstStyle/>
                    <a:p>
                      <a:pPr algn="r" fontAlgn="b"/>
                      <a:r>
                        <a:rPr lang="sv-SE" sz="800" b="0" i="0" u="none" strike="noStrike">
                          <a:solidFill>
                            <a:srgbClr val="000000"/>
                          </a:solidFill>
                          <a:effectLst/>
                          <a:latin typeface="Aptos" panose="020B0004020202020204" pitchFamily="34" charset="0"/>
                        </a:rPr>
                        <a:t>-0,37</a:t>
                      </a:r>
                    </a:p>
                  </a:txBody>
                  <a:tcPr marL="4219" marR="4219" marT="4219" marB="0" anchor="b">
                    <a:lnL>
                      <a:noFill/>
                    </a:lnL>
                    <a:lnR>
                      <a:noFill/>
                    </a:lnR>
                    <a:lnT>
                      <a:noFill/>
                    </a:lnT>
                    <a:lnB>
                      <a:noFill/>
                    </a:lnB>
                    <a:noFill/>
                  </a:tcPr>
                </a:tc>
                <a:tc>
                  <a:txBody>
                    <a:bodyPr/>
                    <a:lstStyle/>
                    <a:p>
                      <a:pPr algn="r" fontAlgn="b"/>
                      <a:r>
                        <a:rPr lang="sv-SE" sz="800" b="0" i="0" u="none" strike="noStrike">
                          <a:solidFill>
                            <a:srgbClr val="000000"/>
                          </a:solidFill>
                          <a:effectLst/>
                          <a:latin typeface="Aptos" panose="020B0004020202020204" pitchFamily="34" charset="0"/>
                        </a:rPr>
                        <a:t>0,31</a:t>
                      </a:r>
                    </a:p>
                  </a:txBody>
                  <a:tcPr marL="4219" marR="4219" marT="4219" marB="0" anchor="b">
                    <a:lnL>
                      <a:noFill/>
                    </a:lnL>
                    <a:lnR>
                      <a:noFill/>
                    </a:lnR>
                    <a:lnT>
                      <a:noFill/>
                    </a:lnT>
                    <a:lnB>
                      <a:noFill/>
                    </a:lnB>
                    <a:noFill/>
                  </a:tcPr>
                </a:tc>
                <a:tc>
                  <a:txBody>
                    <a:bodyPr/>
                    <a:lstStyle/>
                    <a:p>
                      <a:pPr algn="r" fontAlgn="b"/>
                      <a:r>
                        <a:rPr lang="sv-SE" sz="800" b="0" i="0" u="none" strike="noStrike">
                          <a:solidFill>
                            <a:srgbClr val="000000"/>
                          </a:solidFill>
                          <a:effectLst/>
                          <a:latin typeface="Aptos" panose="020B0004020202020204" pitchFamily="34" charset="0"/>
                        </a:rPr>
                        <a:t>1,52</a:t>
                      </a:r>
                    </a:p>
                  </a:txBody>
                  <a:tcPr marL="4219" marR="4219" marT="4219" marB="0" anchor="b">
                    <a:lnL>
                      <a:noFill/>
                    </a:lnL>
                    <a:lnR>
                      <a:noFill/>
                    </a:lnR>
                    <a:lnT>
                      <a:noFill/>
                    </a:lnT>
                    <a:lnB>
                      <a:noFill/>
                    </a:lnB>
                    <a:noFill/>
                  </a:tcPr>
                </a:tc>
                <a:tc>
                  <a:txBody>
                    <a:bodyPr/>
                    <a:lstStyle/>
                    <a:p>
                      <a:pPr algn="r" fontAlgn="b"/>
                      <a:r>
                        <a:rPr lang="sv-SE" sz="800" b="0" i="0" u="none" strike="noStrike">
                          <a:solidFill>
                            <a:srgbClr val="000000"/>
                          </a:solidFill>
                          <a:effectLst/>
                          <a:latin typeface="Aptos" panose="020B0004020202020204" pitchFamily="34" charset="0"/>
                        </a:rPr>
                        <a:t>1,24</a:t>
                      </a:r>
                    </a:p>
                  </a:txBody>
                  <a:tcPr marL="4219" marR="4219" marT="4219" marB="0" anchor="b">
                    <a:lnL>
                      <a:noFill/>
                    </a:lnL>
                    <a:lnR>
                      <a:noFill/>
                    </a:lnR>
                    <a:lnT>
                      <a:noFill/>
                    </a:lnT>
                    <a:lnB>
                      <a:noFill/>
                    </a:lnB>
                    <a:noFill/>
                  </a:tcPr>
                </a:tc>
                <a:tc>
                  <a:txBody>
                    <a:bodyPr/>
                    <a:lstStyle/>
                    <a:p>
                      <a:pPr algn="r" fontAlgn="b"/>
                      <a:r>
                        <a:rPr lang="sv-SE" sz="800" b="0" i="0" u="none" strike="noStrike">
                          <a:solidFill>
                            <a:srgbClr val="000000"/>
                          </a:solidFill>
                          <a:effectLst/>
                          <a:latin typeface="Aptos" panose="020B0004020202020204" pitchFamily="34" charset="0"/>
                        </a:rPr>
                        <a:t>5,24</a:t>
                      </a:r>
                    </a:p>
                  </a:txBody>
                  <a:tcPr marL="4219" marR="4219" marT="4219" marB="0" anchor="b">
                    <a:lnL>
                      <a:noFill/>
                    </a:lnL>
                    <a:lnR>
                      <a:noFill/>
                    </a:lnR>
                    <a:lnT>
                      <a:noFill/>
                    </a:lnT>
                    <a:lnB>
                      <a:noFill/>
                    </a:lnB>
                    <a:noFill/>
                  </a:tcPr>
                </a:tc>
                <a:tc>
                  <a:txBody>
                    <a:bodyPr/>
                    <a:lstStyle/>
                    <a:p>
                      <a:pPr algn="r" fontAlgn="b"/>
                      <a:r>
                        <a:rPr lang="sv-SE" sz="800" b="0" i="0" u="none" strike="noStrike">
                          <a:solidFill>
                            <a:srgbClr val="000000"/>
                          </a:solidFill>
                          <a:effectLst/>
                          <a:latin typeface="Aptos" panose="020B0004020202020204" pitchFamily="34" charset="0"/>
                        </a:rPr>
                        <a:t>3,01</a:t>
                      </a:r>
                    </a:p>
                  </a:txBody>
                  <a:tcPr marL="4219" marR="4219" marT="4219" marB="0" anchor="b">
                    <a:lnL>
                      <a:noFill/>
                    </a:lnL>
                    <a:lnR>
                      <a:noFill/>
                    </a:lnR>
                    <a:lnT>
                      <a:noFill/>
                    </a:lnT>
                    <a:lnB>
                      <a:noFill/>
                    </a:lnB>
                    <a:noFill/>
                  </a:tcPr>
                </a:tc>
                <a:tc>
                  <a:txBody>
                    <a:bodyPr/>
                    <a:lstStyle/>
                    <a:p>
                      <a:pPr algn="r" fontAlgn="b"/>
                      <a:r>
                        <a:rPr lang="sv-SE" sz="800" b="1" i="0" u="none" strike="noStrike" dirty="0">
                          <a:solidFill>
                            <a:srgbClr val="000000"/>
                          </a:solidFill>
                          <a:effectLst/>
                          <a:latin typeface="Aptos" panose="020B0004020202020204" pitchFamily="34" charset="0"/>
                        </a:rPr>
                        <a:t>34,25</a:t>
                      </a:r>
                    </a:p>
                  </a:txBody>
                  <a:tcPr marL="36000" marR="72000" marT="4219" marB="0" anchor="b">
                    <a:lnL>
                      <a:noFill/>
                    </a:lnL>
                    <a:lnR>
                      <a:noFill/>
                    </a:lnR>
                    <a:lnT>
                      <a:noFill/>
                    </a:lnT>
                    <a:lnB>
                      <a:noFill/>
                    </a:lnB>
                    <a:noFill/>
                  </a:tcPr>
                </a:tc>
                <a:extLst>
                  <a:ext uri="{0D108BD9-81ED-4DB2-BD59-A6C34878D82A}">
                    <a16:rowId xmlns:a16="http://schemas.microsoft.com/office/drawing/2014/main" val="645241618"/>
                  </a:ext>
                </a:extLst>
              </a:tr>
              <a:tr h="180000">
                <a:tc>
                  <a:txBody>
                    <a:bodyPr/>
                    <a:lstStyle/>
                    <a:p>
                      <a:pPr algn="l" fontAlgn="b"/>
                      <a:r>
                        <a:rPr lang="sv-SE" sz="800" b="1" i="0" u="none" strike="noStrike" dirty="0">
                          <a:solidFill>
                            <a:srgbClr val="000000"/>
                          </a:solidFill>
                          <a:effectLst/>
                          <a:latin typeface="Aptos" panose="020B0004020202020204" pitchFamily="34" charset="0"/>
                        </a:rPr>
                        <a:t>2020</a:t>
                      </a:r>
                    </a:p>
                  </a:txBody>
                  <a:tcPr marL="72000" marR="4219" marT="4219" marB="0" anchor="b">
                    <a:lnL>
                      <a:noFill/>
                    </a:lnL>
                    <a:lnR>
                      <a:noFill/>
                    </a:lnR>
                    <a:lnT>
                      <a:noFill/>
                    </a:lnT>
                    <a:lnB>
                      <a:noFill/>
                    </a:lnB>
                    <a:noFill/>
                  </a:tcPr>
                </a:tc>
                <a:tc>
                  <a:txBody>
                    <a:bodyPr/>
                    <a:lstStyle/>
                    <a:p>
                      <a:pPr algn="r" fontAlgn="b"/>
                      <a:r>
                        <a:rPr lang="sv-SE" sz="800" b="0" i="0" u="none" strike="noStrike" dirty="0">
                          <a:solidFill>
                            <a:srgbClr val="000000"/>
                          </a:solidFill>
                          <a:effectLst/>
                          <a:latin typeface="Aptos" panose="020B0004020202020204" pitchFamily="34" charset="0"/>
                        </a:rPr>
                        <a:t>2,40</a:t>
                      </a:r>
                    </a:p>
                  </a:txBody>
                  <a:tcPr marL="4219" marR="4219" marT="4219" marB="0" anchor="b">
                    <a:lnL>
                      <a:noFill/>
                    </a:lnL>
                    <a:lnR>
                      <a:noFill/>
                    </a:lnR>
                    <a:lnT>
                      <a:noFill/>
                    </a:lnT>
                    <a:lnB>
                      <a:noFill/>
                    </a:lnB>
                    <a:noFill/>
                  </a:tcPr>
                </a:tc>
                <a:tc>
                  <a:txBody>
                    <a:bodyPr/>
                    <a:lstStyle/>
                    <a:p>
                      <a:pPr algn="r" fontAlgn="b"/>
                      <a:r>
                        <a:rPr lang="sv-SE" sz="800" b="0" i="0" u="none" strike="noStrike">
                          <a:solidFill>
                            <a:srgbClr val="000000"/>
                          </a:solidFill>
                          <a:effectLst/>
                          <a:latin typeface="Aptos" panose="020B0004020202020204" pitchFamily="34" charset="0"/>
                        </a:rPr>
                        <a:t>-12,17</a:t>
                      </a:r>
                    </a:p>
                  </a:txBody>
                  <a:tcPr marL="4219" marR="4219" marT="4219" marB="0" anchor="b">
                    <a:lnL>
                      <a:noFill/>
                    </a:lnL>
                    <a:lnR>
                      <a:noFill/>
                    </a:lnR>
                    <a:lnT>
                      <a:noFill/>
                    </a:lnT>
                    <a:lnB>
                      <a:noFill/>
                    </a:lnB>
                    <a:noFill/>
                  </a:tcPr>
                </a:tc>
                <a:tc>
                  <a:txBody>
                    <a:bodyPr/>
                    <a:lstStyle/>
                    <a:p>
                      <a:pPr algn="r" fontAlgn="b"/>
                      <a:r>
                        <a:rPr lang="sv-SE" sz="800" b="0" i="0" u="none" strike="noStrike">
                          <a:solidFill>
                            <a:srgbClr val="000000"/>
                          </a:solidFill>
                          <a:effectLst/>
                          <a:latin typeface="Aptos" panose="020B0004020202020204" pitchFamily="34" charset="0"/>
                        </a:rPr>
                        <a:t>-18,19</a:t>
                      </a:r>
                    </a:p>
                  </a:txBody>
                  <a:tcPr marL="4219" marR="4219" marT="4219" marB="0" anchor="b">
                    <a:lnL>
                      <a:noFill/>
                    </a:lnL>
                    <a:lnR>
                      <a:noFill/>
                    </a:lnR>
                    <a:lnT>
                      <a:noFill/>
                    </a:lnT>
                    <a:lnB>
                      <a:noFill/>
                    </a:lnB>
                    <a:noFill/>
                  </a:tcPr>
                </a:tc>
                <a:tc>
                  <a:txBody>
                    <a:bodyPr/>
                    <a:lstStyle/>
                    <a:p>
                      <a:pPr algn="r" fontAlgn="b"/>
                      <a:r>
                        <a:rPr lang="sv-SE" sz="800" b="0" i="0" u="none" strike="noStrike">
                          <a:solidFill>
                            <a:srgbClr val="000000"/>
                          </a:solidFill>
                          <a:effectLst/>
                          <a:latin typeface="Aptos" panose="020B0004020202020204" pitchFamily="34" charset="0"/>
                        </a:rPr>
                        <a:t>14,25</a:t>
                      </a:r>
                    </a:p>
                  </a:txBody>
                  <a:tcPr marL="4219" marR="4219" marT="4219" marB="0" anchor="b">
                    <a:lnL>
                      <a:noFill/>
                    </a:lnL>
                    <a:lnR>
                      <a:noFill/>
                    </a:lnR>
                    <a:lnT>
                      <a:noFill/>
                    </a:lnT>
                    <a:lnB>
                      <a:noFill/>
                    </a:lnB>
                    <a:noFill/>
                  </a:tcPr>
                </a:tc>
                <a:tc>
                  <a:txBody>
                    <a:bodyPr/>
                    <a:lstStyle/>
                    <a:p>
                      <a:pPr algn="r" fontAlgn="b"/>
                      <a:r>
                        <a:rPr lang="sv-SE" sz="800" b="0" i="0" u="none" strike="noStrike" dirty="0">
                          <a:solidFill>
                            <a:srgbClr val="000000"/>
                          </a:solidFill>
                          <a:effectLst/>
                          <a:latin typeface="Aptos" panose="020B0004020202020204" pitchFamily="34" charset="0"/>
                        </a:rPr>
                        <a:t>10,18</a:t>
                      </a:r>
                    </a:p>
                  </a:txBody>
                  <a:tcPr marL="4219" marR="4219" marT="4219" marB="0" anchor="b">
                    <a:lnL>
                      <a:noFill/>
                    </a:lnL>
                    <a:lnR>
                      <a:noFill/>
                    </a:lnR>
                    <a:lnT>
                      <a:noFill/>
                    </a:lnT>
                    <a:lnB>
                      <a:noFill/>
                    </a:lnB>
                    <a:noFill/>
                  </a:tcPr>
                </a:tc>
                <a:tc>
                  <a:txBody>
                    <a:bodyPr/>
                    <a:lstStyle/>
                    <a:p>
                      <a:pPr algn="r" fontAlgn="b"/>
                      <a:r>
                        <a:rPr lang="sv-SE" sz="800" b="0" i="0" u="none" strike="noStrike">
                          <a:solidFill>
                            <a:srgbClr val="000000"/>
                          </a:solidFill>
                          <a:effectLst/>
                          <a:latin typeface="Aptos" panose="020B0004020202020204" pitchFamily="34" charset="0"/>
                        </a:rPr>
                        <a:t>4,52</a:t>
                      </a:r>
                    </a:p>
                  </a:txBody>
                  <a:tcPr marL="4219" marR="4219" marT="4219" marB="0" anchor="b">
                    <a:lnL>
                      <a:noFill/>
                    </a:lnL>
                    <a:lnR>
                      <a:noFill/>
                    </a:lnR>
                    <a:lnT>
                      <a:noFill/>
                    </a:lnT>
                    <a:lnB>
                      <a:noFill/>
                    </a:lnB>
                    <a:noFill/>
                  </a:tcPr>
                </a:tc>
                <a:tc>
                  <a:txBody>
                    <a:bodyPr/>
                    <a:lstStyle/>
                    <a:p>
                      <a:pPr algn="r" fontAlgn="b"/>
                      <a:r>
                        <a:rPr lang="sv-SE" sz="800" b="0" i="0" u="none" strike="noStrike">
                          <a:solidFill>
                            <a:srgbClr val="000000"/>
                          </a:solidFill>
                          <a:effectLst/>
                          <a:latin typeface="Aptos" panose="020B0004020202020204" pitchFamily="34" charset="0"/>
                        </a:rPr>
                        <a:t>8,56</a:t>
                      </a:r>
                    </a:p>
                  </a:txBody>
                  <a:tcPr marL="4219" marR="4219" marT="4219" marB="0" anchor="b">
                    <a:lnL>
                      <a:noFill/>
                    </a:lnL>
                    <a:lnR>
                      <a:noFill/>
                    </a:lnR>
                    <a:lnT>
                      <a:noFill/>
                    </a:lnT>
                    <a:lnB>
                      <a:noFill/>
                    </a:lnB>
                    <a:noFill/>
                  </a:tcPr>
                </a:tc>
                <a:tc>
                  <a:txBody>
                    <a:bodyPr/>
                    <a:lstStyle/>
                    <a:p>
                      <a:pPr algn="r" fontAlgn="b"/>
                      <a:r>
                        <a:rPr lang="sv-SE" sz="800" b="0" i="0" u="none" strike="noStrike">
                          <a:solidFill>
                            <a:srgbClr val="000000"/>
                          </a:solidFill>
                          <a:effectLst/>
                          <a:latin typeface="Aptos" panose="020B0004020202020204" pitchFamily="34" charset="0"/>
                        </a:rPr>
                        <a:t>12,72</a:t>
                      </a:r>
                    </a:p>
                  </a:txBody>
                  <a:tcPr marL="4219" marR="4219" marT="4219" marB="0" anchor="b">
                    <a:lnL>
                      <a:noFill/>
                    </a:lnL>
                    <a:lnR>
                      <a:noFill/>
                    </a:lnR>
                    <a:lnT>
                      <a:noFill/>
                    </a:lnT>
                    <a:lnB>
                      <a:noFill/>
                    </a:lnB>
                    <a:noFill/>
                  </a:tcPr>
                </a:tc>
                <a:tc>
                  <a:txBody>
                    <a:bodyPr/>
                    <a:lstStyle/>
                    <a:p>
                      <a:pPr algn="r" fontAlgn="b"/>
                      <a:r>
                        <a:rPr lang="sv-SE" sz="800" b="0" i="0" u="none" strike="noStrike">
                          <a:solidFill>
                            <a:srgbClr val="000000"/>
                          </a:solidFill>
                          <a:effectLst/>
                          <a:latin typeface="Aptos" panose="020B0004020202020204" pitchFamily="34" charset="0"/>
                        </a:rPr>
                        <a:t>6,43</a:t>
                      </a:r>
                    </a:p>
                  </a:txBody>
                  <a:tcPr marL="4219" marR="4219" marT="4219" marB="0" anchor="b">
                    <a:lnL>
                      <a:noFill/>
                    </a:lnL>
                    <a:lnR>
                      <a:noFill/>
                    </a:lnR>
                    <a:lnT>
                      <a:noFill/>
                    </a:lnT>
                    <a:lnB>
                      <a:noFill/>
                    </a:lnB>
                    <a:noFill/>
                  </a:tcPr>
                </a:tc>
                <a:tc>
                  <a:txBody>
                    <a:bodyPr/>
                    <a:lstStyle/>
                    <a:p>
                      <a:pPr algn="r" fontAlgn="b"/>
                      <a:r>
                        <a:rPr lang="sv-SE" sz="800" b="0" i="0" u="none" strike="noStrike">
                          <a:solidFill>
                            <a:srgbClr val="000000"/>
                          </a:solidFill>
                          <a:effectLst/>
                          <a:latin typeface="Aptos" panose="020B0004020202020204" pitchFamily="34" charset="0"/>
                        </a:rPr>
                        <a:t>-6,67</a:t>
                      </a:r>
                    </a:p>
                  </a:txBody>
                  <a:tcPr marL="4219" marR="4219" marT="4219" marB="0" anchor="b">
                    <a:lnL>
                      <a:noFill/>
                    </a:lnL>
                    <a:lnR>
                      <a:noFill/>
                    </a:lnR>
                    <a:lnT>
                      <a:noFill/>
                    </a:lnT>
                    <a:lnB>
                      <a:noFill/>
                    </a:lnB>
                    <a:noFill/>
                  </a:tcPr>
                </a:tc>
                <a:tc>
                  <a:txBody>
                    <a:bodyPr/>
                    <a:lstStyle/>
                    <a:p>
                      <a:pPr algn="r" fontAlgn="b"/>
                      <a:r>
                        <a:rPr lang="sv-SE" sz="800" b="0" i="0" u="none" strike="noStrike" dirty="0">
                          <a:solidFill>
                            <a:srgbClr val="000000"/>
                          </a:solidFill>
                          <a:effectLst/>
                          <a:latin typeface="Aptos" panose="020B0004020202020204" pitchFamily="34" charset="0"/>
                        </a:rPr>
                        <a:t>9,29</a:t>
                      </a:r>
                    </a:p>
                  </a:txBody>
                  <a:tcPr marL="4219" marR="4219" marT="4219" marB="0" anchor="b">
                    <a:lnL>
                      <a:noFill/>
                    </a:lnL>
                    <a:lnR>
                      <a:noFill/>
                    </a:lnR>
                    <a:lnT>
                      <a:noFill/>
                    </a:lnT>
                    <a:lnB>
                      <a:noFill/>
                    </a:lnB>
                    <a:noFill/>
                  </a:tcPr>
                </a:tc>
                <a:tc>
                  <a:txBody>
                    <a:bodyPr/>
                    <a:lstStyle/>
                    <a:p>
                      <a:pPr algn="r" fontAlgn="b"/>
                      <a:r>
                        <a:rPr lang="sv-SE" sz="800" b="0" i="0" u="none" strike="noStrike">
                          <a:solidFill>
                            <a:srgbClr val="000000"/>
                          </a:solidFill>
                          <a:effectLst/>
                          <a:latin typeface="Aptos" panose="020B0004020202020204" pitchFamily="34" charset="0"/>
                        </a:rPr>
                        <a:t>8,43</a:t>
                      </a:r>
                    </a:p>
                  </a:txBody>
                  <a:tcPr marL="4219" marR="4219" marT="4219" marB="0" anchor="b">
                    <a:lnL>
                      <a:noFill/>
                    </a:lnL>
                    <a:lnR>
                      <a:noFill/>
                    </a:lnR>
                    <a:lnT>
                      <a:noFill/>
                    </a:lnT>
                    <a:lnB>
                      <a:noFill/>
                    </a:lnB>
                    <a:noFill/>
                  </a:tcPr>
                </a:tc>
                <a:tc>
                  <a:txBody>
                    <a:bodyPr/>
                    <a:lstStyle/>
                    <a:p>
                      <a:pPr algn="r" fontAlgn="b"/>
                      <a:r>
                        <a:rPr lang="sv-SE" sz="800" b="1" i="0" u="none" strike="noStrike">
                          <a:solidFill>
                            <a:srgbClr val="000000"/>
                          </a:solidFill>
                          <a:effectLst/>
                          <a:latin typeface="Aptos" panose="020B0004020202020204" pitchFamily="34" charset="0"/>
                        </a:rPr>
                        <a:t>39,44</a:t>
                      </a:r>
                    </a:p>
                  </a:txBody>
                  <a:tcPr marL="36000" marR="72000" marT="4219" marB="0" anchor="b">
                    <a:lnL>
                      <a:noFill/>
                    </a:lnL>
                    <a:lnR>
                      <a:noFill/>
                    </a:lnR>
                    <a:lnT>
                      <a:noFill/>
                    </a:lnT>
                    <a:lnB>
                      <a:noFill/>
                    </a:lnB>
                    <a:noFill/>
                  </a:tcPr>
                </a:tc>
                <a:extLst>
                  <a:ext uri="{0D108BD9-81ED-4DB2-BD59-A6C34878D82A}">
                    <a16:rowId xmlns:a16="http://schemas.microsoft.com/office/drawing/2014/main" val="2645402422"/>
                  </a:ext>
                </a:extLst>
              </a:tr>
              <a:tr h="180000">
                <a:tc>
                  <a:txBody>
                    <a:bodyPr/>
                    <a:lstStyle/>
                    <a:p>
                      <a:pPr algn="l" fontAlgn="b"/>
                      <a:r>
                        <a:rPr lang="sv-SE" sz="800" b="1" i="0" u="none" strike="noStrike" dirty="0">
                          <a:solidFill>
                            <a:srgbClr val="000000"/>
                          </a:solidFill>
                          <a:effectLst/>
                          <a:latin typeface="Aptos" panose="020B0004020202020204" pitchFamily="34" charset="0"/>
                        </a:rPr>
                        <a:t>2021</a:t>
                      </a:r>
                    </a:p>
                  </a:txBody>
                  <a:tcPr marL="72000" marR="4219" marT="4219" marB="0" anchor="b">
                    <a:lnL>
                      <a:noFill/>
                    </a:lnL>
                    <a:lnR>
                      <a:noFill/>
                    </a:lnR>
                    <a:lnT>
                      <a:noFill/>
                    </a:lnT>
                    <a:lnB>
                      <a:noFill/>
                    </a:lnB>
                    <a:noFill/>
                  </a:tcPr>
                </a:tc>
                <a:tc>
                  <a:txBody>
                    <a:bodyPr/>
                    <a:lstStyle/>
                    <a:p>
                      <a:pPr algn="r" fontAlgn="b"/>
                      <a:r>
                        <a:rPr lang="sv-SE" sz="800" b="0" i="0" u="none" strike="noStrike">
                          <a:solidFill>
                            <a:srgbClr val="000000"/>
                          </a:solidFill>
                          <a:effectLst/>
                          <a:latin typeface="Aptos" panose="020B0004020202020204" pitchFamily="34" charset="0"/>
                        </a:rPr>
                        <a:t>-0,33</a:t>
                      </a:r>
                    </a:p>
                  </a:txBody>
                  <a:tcPr marL="4219" marR="4219" marT="4219" marB="0" anchor="b">
                    <a:lnL>
                      <a:noFill/>
                    </a:lnL>
                    <a:lnR>
                      <a:noFill/>
                    </a:lnR>
                    <a:lnT>
                      <a:noFill/>
                    </a:lnT>
                    <a:lnB>
                      <a:noFill/>
                    </a:lnB>
                    <a:noFill/>
                  </a:tcPr>
                </a:tc>
                <a:tc>
                  <a:txBody>
                    <a:bodyPr/>
                    <a:lstStyle/>
                    <a:p>
                      <a:pPr algn="r" fontAlgn="b"/>
                      <a:r>
                        <a:rPr lang="sv-SE" sz="800" b="0" i="0" u="none" strike="noStrike">
                          <a:solidFill>
                            <a:srgbClr val="000000"/>
                          </a:solidFill>
                          <a:effectLst/>
                          <a:latin typeface="Aptos" panose="020B0004020202020204" pitchFamily="34" charset="0"/>
                        </a:rPr>
                        <a:t>3,15</a:t>
                      </a:r>
                    </a:p>
                  </a:txBody>
                  <a:tcPr marL="4219" marR="4219" marT="4219" marB="0" anchor="b">
                    <a:lnL>
                      <a:noFill/>
                    </a:lnL>
                    <a:lnR>
                      <a:noFill/>
                    </a:lnR>
                    <a:lnT>
                      <a:noFill/>
                    </a:lnT>
                    <a:lnB>
                      <a:noFill/>
                    </a:lnB>
                    <a:noFill/>
                  </a:tcPr>
                </a:tc>
                <a:tc>
                  <a:txBody>
                    <a:bodyPr/>
                    <a:lstStyle/>
                    <a:p>
                      <a:pPr algn="r" fontAlgn="b"/>
                      <a:r>
                        <a:rPr lang="sv-SE" sz="800" b="0" i="0" u="none" strike="noStrike">
                          <a:solidFill>
                            <a:srgbClr val="000000"/>
                          </a:solidFill>
                          <a:effectLst/>
                          <a:latin typeface="Aptos" panose="020B0004020202020204" pitchFamily="34" charset="0"/>
                        </a:rPr>
                        <a:t>4,18</a:t>
                      </a:r>
                    </a:p>
                  </a:txBody>
                  <a:tcPr marL="4219" marR="4219" marT="4219" marB="0" anchor="b">
                    <a:lnL>
                      <a:noFill/>
                    </a:lnL>
                    <a:lnR>
                      <a:noFill/>
                    </a:lnR>
                    <a:lnT>
                      <a:noFill/>
                    </a:lnT>
                    <a:lnB>
                      <a:noFill/>
                    </a:lnB>
                    <a:noFill/>
                  </a:tcPr>
                </a:tc>
                <a:tc>
                  <a:txBody>
                    <a:bodyPr/>
                    <a:lstStyle/>
                    <a:p>
                      <a:pPr algn="r" fontAlgn="b"/>
                      <a:r>
                        <a:rPr lang="sv-SE" sz="800" b="0" i="0" u="none" strike="noStrike">
                          <a:solidFill>
                            <a:srgbClr val="000000"/>
                          </a:solidFill>
                          <a:effectLst/>
                          <a:latin typeface="Aptos" panose="020B0004020202020204" pitchFamily="34" charset="0"/>
                        </a:rPr>
                        <a:t>8,35</a:t>
                      </a:r>
                    </a:p>
                  </a:txBody>
                  <a:tcPr marL="4219" marR="4219" marT="4219" marB="0" anchor="b">
                    <a:lnL>
                      <a:noFill/>
                    </a:lnL>
                    <a:lnR>
                      <a:noFill/>
                    </a:lnR>
                    <a:lnT>
                      <a:noFill/>
                    </a:lnT>
                    <a:lnB>
                      <a:noFill/>
                    </a:lnB>
                    <a:noFill/>
                  </a:tcPr>
                </a:tc>
                <a:tc>
                  <a:txBody>
                    <a:bodyPr/>
                    <a:lstStyle/>
                    <a:p>
                      <a:pPr algn="r" fontAlgn="b"/>
                      <a:r>
                        <a:rPr lang="sv-SE" sz="800" b="0" i="0" u="none" strike="noStrike">
                          <a:solidFill>
                            <a:srgbClr val="000000"/>
                          </a:solidFill>
                          <a:effectLst/>
                          <a:latin typeface="Aptos" panose="020B0004020202020204" pitchFamily="34" charset="0"/>
                        </a:rPr>
                        <a:t>1,70</a:t>
                      </a:r>
                    </a:p>
                  </a:txBody>
                  <a:tcPr marL="4219" marR="4219" marT="4219" marB="0" anchor="b">
                    <a:lnL>
                      <a:noFill/>
                    </a:lnL>
                    <a:lnR>
                      <a:noFill/>
                    </a:lnR>
                    <a:lnT>
                      <a:noFill/>
                    </a:lnT>
                    <a:lnB>
                      <a:noFill/>
                    </a:lnB>
                    <a:noFill/>
                  </a:tcPr>
                </a:tc>
                <a:tc>
                  <a:txBody>
                    <a:bodyPr/>
                    <a:lstStyle/>
                    <a:p>
                      <a:pPr algn="r" fontAlgn="b"/>
                      <a:r>
                        <a:rPr lang="sv-SE" sz="800" b="0" i="0" u="none" strike="noStrike">
                          <a:solidFill>
                            <a:srgbClr val="000000"/>
                          </a:solidFill>
                          <a:effectLst/>
                          <a:latin typeface="Aptos" panose="020B0004020202020204" pitchFamily="34" charset="0"/>
                        </a:rPr>
                        <a:t>0,51</a:t>
                      </a:r>
                    </a:p>
                  </a:txBody>
                  <a:tcPr marL="4219" marR="4219" marT="4219" marB="0" anchor="b">
                    <a:lnL>
                      <a:noFill/>
                    </a:lnL>
                    <a:lnR>
                      <a:noFill/>
                    </a:lnR>
                    <a:lnT>
                      <a:noFill/>
                    </a:lnT>
                    <a:lnB>
                      <a:noFill/>
                    </a:lnB>
                    <a:noFill/>
                  </a:tcPr>
                </a:tc>
                <a:tc>
                  <a:txBody>
                    <a:bodyPr/>
                    <a:lstStyle/>
                    <a:p>
                      <a:pPr algn="r" fontAlgn="b"/>
                      <a:r>
                        <a:rPr lang="sv-SE" sz="800" b="0" i="0" u="none" strike="noStrike">
                          <a:solidFill>
                            <a:srgbClr val="000000"/>
                          </a:solidFill>
                          <a:effectLst/>
                          <a:latin typeface="Aptos" panose="020B0004020202020204" pitchFamily="34" charset="0"/>
                        </a:rPr>
                        <a:t>14,90</a:t>
                      </a:r>
                    </a:p>
                  </a:txBody>
                  <a:tcPr marL="4219" marR="4219" marT="4219" marB="0" anchor="b">
                    <a:lnL>
                      <a:noFill/>
                    </a:lnL>
                    <a:lnR>
                      <a:noFill/>
                    </a:lnR>
                    <a:lnT>
                      <a:noFill/>
                    </a:lnT>
                    <a:lnB>
                      <a:noFill/>
                    </a:lnB>
                    <a:noFill/>
                  </a:tcPr>
                </a:tc>
                <a:tc>
                  <a:txBody>
                    <a:bodyPr/>
                    <a:lstStyle/>
                    <a:p>
                      <a:pPr algn="r" fontAlgn="b"/>
                      <a:r>
                        <a:rPr lang="sv-SE" sz="800" b="0" i="0" u="none" strike="noStrike">
                          <a:solidFill>
                            <a:srgbClr val="000000"/>
                          </a:solidFill>
                          <a:effectLst/>
                          <a:latin typeface="Aptos" panose="020B0004020202020204" pitchFamily="34" charset="0"/>
                        </a:rPr>
                        <a:t>5,72</a:t>
                      </a:r>
                    </a:p>
                  </a:txBody>
                  <a:tcPr marL="4219" marR="4219" marT="4219" marB="0" anchor="b">
                    <a:lnL>
                      <a:noFill/>
                    </a:lnL>
                    <a:lnR>
                      <a:noFill/>
                    </a:lnR>
                    <a:lnT>
                      <a:noFill/>
                    </a:lnT>
                    <a:lnB>
                      <a:noFill/>
                    </a:lnB>
                    <a:noFill/>
                  </a:tcPr>
                </a:tc>
                <a:tc>
                  <a:txBody>
                    <a:bodyPr/>
                    <a:lstStyle/>
                    <a:p>
                      <a:pPr algn="r" fontAlgn="b"/>
                      <a:r>
                        <a:rPr lang="sv-SE" sz="800" b="0" i="0" u="none" strike="noStrike">
                          <a:solidFill>
                            <a:srgbClr val="000000"/>
                          </a:solidFill>
                          <a:effectLst/>
                          <a:latin typeface="Aptos" panose="020B0004020202020204" pitchFamily="34" charset="0"/>
                        </a:rPr>
                        <a:t>-7,70</a:t>
                      </a:r>
                    </a:p>
                  </a:txBody>
                  <a:tcPr marL="4219" marR="4219" marT="4219" marB="0" anchor="b">
                    <a:lnL>
                      <a:noFill/>
                    </a:lnL>
                    <a:lnR>
                      <a:noFill/>
                    </a:lnR>
                    <a:lnT>
                      <a:noFill/>
                    </a:lnT>
                    <a:lnB>
                      <a:noFill/>
                    </a:lnB>
                    <a:noFill/>
                  </a:tcPr>
                </a:tc>
                <a:tc>
                  <a:txBody>
                    <a:bodyPr/>
                    <a:lstStyle/>
                    <a:p>
                      <a:pPr algn="r" fontAlgn="b"/>
                      <a:r>
                        <a:rPr lang="sv-SE" sz="800" b="0" i="0" u="none" strike="noStrike">
                          <a:solidFill>
                            <a:srgbClr val="000000"/>
                          </a:solidFill>
                          <a:effectLst/>
                          <a:latin typeface="Aptos" panose="020B0004020202020204" pitchFamily="34" charset="0"/>
                        </a:rPr>
                        <a:t>11,61</a:t>
                      </a:r>
                    </a:p>
                  </a:txBody>
                  <a:tcPr marL="4219" marR="4219" marT="4219" marB="0" anchor="b">
                    <a:lnL>
                      <a:noFill/>
                    </a:lnL>
                    <a:lnR>
                      <a:noFill/>
                    </a:lnR>
                    <a:lnT>
                      <a:noFill/>
                    </a:lnT>
                    <a:lnB>
                      <a:noFill/>
                    </a:lnB>
                    <a:noFill/>
                  </a:tcPr>
                </a:tc>
                <a:tc>
                  <a:txBody>
                    <a:bodyPr/>
                    <a:lstStyle/>
                    <a:p>
                      <a:pPr algn="r" fontAlgn="b"/>
                      <a:r>
                        <a:rPr lang="sv-SE" sz="800" b="0" i="0" u="none" strike="noStrike">
                          <a:solidFill>
                            <a:srgbClr val="000000"/>
                          </a:solidFill>
                          <a:effectLst/>
                          <a:latin typeface="Aptos" panose="020B0004020202020204" pitchFamily="34" charset="0"/>
                        </a:rPr>
                        <a:t>4,43</a:t>
                      </a:r>
                    </a:p>
                  </a:txBody>
                  <a:tcPr marL="4219" marR="4219" marT="4219" marB="0" anchor="b">
                    <a:lnL>
                      <a:noFill/>
                    </a:lnL>
                    <a:lnR>
                      <a:noFill/>
                    </a:lnR>
                    <a:lnT>
                      <a:noFill/>
                    </a:lnT>
                    <a:lnB>
                      <a:noFill/>
                    </a:lnB>
                    <a:noFill/>
                  </a:tcPr>
                </a:tc>
                <a:tc>
                  <a:txBody>
                    <a:bodyPr/>
                    <a:lstStyle/>
                    <a:p>
                      <a:pPr algn="r" fontAlgn="b"/>
                      <a:r>
                        <a:rPr lang="sv-SE" sz="800" b="0" i="0" u="none" strike="noStrike">
                          <a:solidFill>
                            <a:srgbClr val="000000"/>
                          </a:solidFill>
                          <a:effectLst/>
                          <a:latin typeface="Aptos" panose="020B0004020202020204" pitchFamily="34" charset="0"/>
                        </a:rPr>
                        <a:t>3,10</a:t>
                      </a:r>
                    </a:p>
                  </a:txBody>
                  <a:tcPr marL="4219" marR="4219" marT="4219" marB="0" anchor="b">
                    <a:lnL>
                      <a:noFill/>
                    </a:lnL>
                    <a:lnR>
                      <a:noFill/>
                    </a:lnR>
                    <a:lnT>
                      <a:noFill/>
                    </a:lnT>
                    <a:lnB>
                      <a:noFill/>
                    </a:lnB>
                    <a:noFill/>
                  </a:tcPr>
                </a:tc>
                <a:tc>
                  <a:txBody>
                    <a:bodyPr/>
                    <a:lstStyle/>
                    <a:p>
                      <a:pPr algn="r" fontAlgn="b"/>
                      <a:r>
                        <a:rPr lang="sv-SE" sz="800" b="1" i="0" u="none" strike="noStrike" dirty="0">
                          <a:solidFill>
                            <a:srgbClr val="000000"/>
                          </a:solidFill>
                          <a:effectLst/>
                          <a:latin typeface="Aptos" panose="020B0004020202020204" pitchFamily="34" charset="0"/>
                        </a:rPr>
                        <a:t>59,82</a:t>
                      </a:r>
                    </a:p>
                  </a:txBody>
                  <a:tcPr marL="36000" marR="72000" marT="4219" marB="0" anchor="b">
                    <a:lnL>
                      <a:noFill/>
                    </a:lnL>
                    <a:lnR>
                      <a:noFill/>
                    </a:lnR>
                    <a:lnT>
                      <a:noFill/>
                    </a:lnT>
                    <a:lnB>
                      <a:noFill/>
                    </a:lnB>
                    <a:noFill/>
                  </a:tcPr>
                </a:tc>
                <a:extLst>
                  <a:ext uri="{0D108BD9-81ED-4DB2-BD59-A6C34878D82A}">
                    <a16:rowId xmlns:a16="http://schemas.microsoft.com/office/drawing/2014/main" val="2885146208"/>
                  </a:ext>
                </a:extLst>
              </a:tr>
              <a:tr h="180000">
                <a:tc>
                  <a:txBody>
                    <a:bodyPr/>
                    <a:lstStyle/>
                    <a:p>
                      <a:pPr algn="l" fontAlgn="b"/>
                      <a:r>
                        <a:rPr lang="sv-SE" sz="800" b="1" i="0" u="none" strike="noStrike">
                          <a:solidFill>
                            <a:srgbClr val="000000"/>
                          </a:solidFill>
                          <a:effectLst/>
                          <a:latin typeface="Aptos" panose="020B0004020202020204" pitchFamily="34" charset="0"/>
                        </a:rPr>
                        <a:t>2022</a:t>
                      </a:r>
                    </a:p>
                  </a:txBody>
                  <a:tcPr marL="72000" marR="4219" marT="4219" marB="0" anchor="b">
                    <a:lnL>
                      <a:noFill/>
                    </a:lnL>
                    <a:lnR>
                      <a:noFill/>
                    </a:lnR>
                    <a:lnT>
                      <a:noFill/>
                    </a:lnT>
                    <a:lnB>
                      <a:noFill/>
                    </a:lnB>
                    <a:noFill/>
                  </a:tcPr>
                </a:tc>
                <a:tc>
                  <a:txBody>
                    <a:bodyPr/>
                    <a:lstStyle/>
                    <a:p>
                      <a:pPr algn="r" fontAlgn="b"/>
                      <a:r>
                        <a:rPr lang="sv-SE" sz="800" b="0" i="0" u="none" strike="noStrike" dirty="0">
                          <a:solidFill>
                            <a:srgbClr val="000000"/>
                          </a:solidFill>
                          <a:effectLst/>
                          <a:latin typeface="Aptos" panose="020B0004020202020204" pitchFamily="34" charset="0"/>
                        </a:rPr>
                        <a:t>-15,63</a:t>
                      </a:r>
                    </a:p>
                  </a:txBody>
                  <a:tcPr marL="4219" marR="4219" marT="4219" marB="0" anchor="b">
                    <a:lnL>
                      <a:noFill/>
                    </a:lnL>
                    <a:lnR>
                      <a:noFill/>
                    </a:lnR>
                    <a:lnT>
                      <a:noFill/>
                    </a:lnT>
                    <a:lnB>
                      <a:noFill/>
                    </a:lnB>
                    <a:noFill/>
                  </a:tcPr>
                </a:tc>
                <a:tc>
                  <a:txBody>
                    <a:bodyPr/>
                    <a:lstStyle/>
                    <a:p>
                      <a:pPr algn="r" fontAlgn="b"/>
                      <a:r>
                        <a:rPr lang="sv-SE" sz="800" b="0" i="0" u="none" strike="noStrike">
                          <a:solidFill>
                            <a:srgbClr val="000000"/>
                          </a:solidFill>
                          <a:effectLst/>
                          <a:latin typeface="Aptos" panose="020B0004020202020204" pitchFamily="34" charset="0"/>
                        </a:rPr>
                        <a:t>-7,95</a:t>
                      </a:r>
                    </a:p>
                  </a:txBody>
                  <a:tcPr marL="4219" marR="4219" marT="4219" marB="0" anchor="b">
                    <a:lnL>
                      <a:noFill/>
                    </a:lnL>
                    <a:lnR>
                      <a:noFill/>
                    </a:lnR>
                    <a:lnT>
                      <a:noFill/>
                    </a:lnT>
                    <a:lnB>
                      <a:noFill/>
                    </a:lnB>
                    <a:noFill/>
                  </a:tcPr>
                </a:tc>
                <a:tc>
                  <a:txBody>
                    <a:bodyPr/>
                    <a:lstStyle/>
                    <a:p>
                      <a:pPr algn="r" fontAlgn="b"/>
                      <a:r>
                        <a:rPr lang="sv-SE" sz="800" b="0" i="0" u="none" strike="noStrike">
                          <a:solidFill>
                            <a:srgbClr val="000000"/>
                          </a:solidFill>
                          <a:effectLst/>
                          <a:latin typeface="Aptos" panose="020B0004020202020204" pitchFamily="34" charset="0"/>
                        </a:rPr>
                        <a:t>3,32</a:t>
                      </a:r>
                    </a:p>
                  </a:txBody>
                  <a:tcPr marL="4219" marR="4219" marT="4219" marB="0" anchor="b">
                    <a:lnL>
                      <a:noFill/>
                    </a:lnL>
                    <a:lnR>
                      <a:noFill/>
                    </a:lnR>
                    <a:lnT>
                      <a:noFill/>
                    </a:lnT>
                    <a:lnB>
                      <a:noFill/>
                    </a:lnB>
                    <a:noFill/>
                  </a:tcPr>
                </a:tc>
                <a:tc>
                  <a:txBody>
                    <a:bodyPr/>
                    <a:lstStyle/>
                    <a:p>
                      <a:pPr algn="r" fontAlgn="b"/>
                      <a:r>
                        <a:rPr lang="sv-SE" sz="800" b="0" i="0" u="none" strike="noStrike">
                          <a:solidFill>
                            <a:srgbClr val="000000"/>
                          </a:solidFill>
                          <a:effectLst/>
                          <a:latin typeface="Aptos" panose="020B0004020202020204" pitchFamily="34" charset="0"/>
                        </a:rPr>
                        <a:t>-7,38</a:t>
                      </a:r>
                    </a:p>
                  </a:txBody>
                  <a:tcPr marL="4219" marR="4219" marT="4219" marB="0" anchor="b">
                    <a:lnL>
                      <a:noFill/>
                    </a:lnL>
                    <a:lnR>
                      <a:noFill/>
                    </a:lnR>
                    <a:lnT>
                      <a:noFill/>
                    </a:lnT>
                    <a:lnB>
                      <a:noFill/>
                    </a:lnB>
                    <a:noFill/>
                  </a:tcPr>
                </a:tc>
                <a:tc>
                  <a:txBody>
                    <a:bodyPr/>
                    <a:lstStyle/>
                    <a:p>
                      <a:pPr algn="r" fontAlgn="b"/>
                      <a:r>
                        <a:rPr lang="sv-SE" sz="800" b="0" i="0" u="none" strike="noStrike">
                          <a:solidFill>
                            <a:srgbClr val="000000"/>
                          </a:solidFill>
                          <a:effectLst/>
                          <a:latin typeface="Aptos" panose="020B0004020202020204" pitchFamily="34" charset="0"/>
                        </a:rPr>
                        <a:t>-1,65</a:t>
                      </a:r>
                    </a:p>
                  </a:txBody>
                  <a:tcPr marL="4219" marR="4219" marT="4219" marB="0" anchor="b">
                    <a:lnL>
                      <a:noFill/>
                    </a:lnL>
                    <a:lnR>
                      <a:noFill/>
                    </a:lnR>
                    <a:lnT>
                      <a:noFill/>
                    </a:lnT>
                    <a:lnB>
                      <a:noFill/>
                    </a:lnB>
                    <a:noFill/>
                  </a:tcPr>
                </a:tc>
                <a:tc>
                  <a:txBody>
                    <a:bodyPr/>
                    <a:lstStyle/>
                    <a:p>
                      <a:pPr algn="r" fontAlgn="b"/>
                      <a:r>
                        <a:rPr lang="sv-SE" sz="800" b="0" i="0" u="none" strike="noStrike">
                          <a:solidFill>
                            <a:srgbClr val="000000"/>
                          </a:solidFill>
                          <a:effectLst/>
                          <a:latin typeface="Aptos" panose="020B0004020202020204" pitchFamily="34" charset="0"/>
                        </a:rPr>
                        <a:t>-13,44</a:t>
                      </a:r>
                    </a:p>
                  </a:txBody>
                  <a:tcPr marL="4219" marR="4219" marT="4219" marB="0" anchor="b">
                    <a:lnL>
                      <a:noFill/>
                    </a:lnL>
                    <a:lnR>
                      <a:noFill/>
                    </a:lnR>
                    <a:lnT>
                      <a:noFill/>
                    </a:lnT>
                    <a:lnB>
                      <a:noFill/>
                    </a:lnB>
                    <a:noFill/>
                  </a:tcPr>
                </a:tc>
                <a:tc>
                  <a:txBody>
                    <a:bodyPr/>
                    <a:lstStyle/>
                    <a:p>
                      <a:pPr algn="r" fontAlgn="b"/>
                      <a:r>
                        <a:rPr lang="sv-SE" sz="800" b="0" i="0" u="none" strike="noStrike">
                          <a:solidFill>
                            <a:srgbClr val="000000"/>
                          </a:solidFill>
                          <a:effectLst/>
                          <a:latin typeface="Aptos" panose="020B0004020202020204" pitchFamily="34" charset="0"/>
                        </a:rPr>
                        <a:t>16,40</a:t>
                      </a:r>
                    </a:p>
                  </a:txBody>
                  <a:tcPr marL="4219" marR="4219" marT="4219" marB="0" anchor="b">
                    <a:lnL>
                      <a:noFill/>
                    </a:lnL>
                    <a:lnR>
                      <a:noFill/>
                    </a:lnR>
                    <a:lnT>
                      <a:noFill/>
                    </a:lnT>
                    <a:lnB>
                      <a:noFill/>
                    </a:lnB>
                    <a:noFill/>
                  </a:tcPr>
                </a:tc>
                <a:tc>
                  <a:txBody>
                    <a:bodyPr/>
                    <a:lstStyle/>
                    <a:p>
                      <a:pPr algn="r" fontAlgn="b"/>
                      <a:r>
                        <a:rPr lang="sv-SE" sz="800" b="0" i="0" u="none" strike="noStrike">
                          <a:solidFill>
                            <a:srgbClr val="000000"/>
                          </a:solidFill>
                          <a:effectLst/>
                          <a:latin typeface="Aptos" panose="020B0004020202020204" pitchFamily="34" charset="0"/>
                        </a:rPr>
                        <a:t>-10,35</a:t>
                      </a:r>
                    </a:p>
                  </a:txBody>
                  <a:tcPr marL="4219" marR="4219" marT="4219" marB="0" anchor="b">
                    <a:lnL>
                      <a:noFill/>
                    </a:lnL>
                    <a:lnR>
                      <a:noFill/>
                    </a:lnR>
                    <a:lnT>
                      <a:noFill/>
                    </a:lnT>
                    <a:lnB>
                      <a:noFill/>
                    </a:lnB>
                    <a:noFill/>
                  </a:tcPr>
                </a:tc>
                <a:tc>
                  <a:txBody>
                    <a:bodyPr/>
                    <a:lstStyle/>
                    <a:p>
                      <a:pPr algn="r" fontAlgn="b"/>
                      <a:r>
                        <a:rPr lang="sv-SE" sz="800" b="0" i="0" u="none" strike="noStrike">
                          <a:solidFill>
                            <a:srgbClr val="000000"/>
                          </a:solidFill>
                          <a:effectLst/>
                          <a:latin typeface="Aptos" panose="020B0004020202020204" pitchFamily="34" charset="0"/>
                        </a:rPr>
                        <a:t>-11,68</a:t>
                      </a:r>
                    </a:p>
                  </a:txBody>
                  <a:tcPr marL="4219" marR="4219" marT="4219" marB="0" anchor="b">
                    <a:lnL>
                      <a:noFill/>
                    </a:lnL>
                    <a:lnR>
                      <a:noFill/>
                    </a:lnR>
                    <a:lnT>
                      <a:noFill/>
                    </a:lnT>
                    <a:lnB>
                      <a:noFill/>
                    </a:lnB>
                    <a:noFill/>
                  </a:tcPr>
                </a:tc>
                <a:tc>
                  <a:txBody>
                    <a:bodyPr/>
                    <a:lstStyle/>
                    <a:p>
                      <a:pPr algn="r" fontAlgn="b"/>
                      <a:r>
                        <a:rPr lang="sv-SE" sz="800" b="0" i="0" u="none" strike="noStrike">
                          <a:solidFill>
                            <a:srgbClr val="000000"/>
                          </a:solidFill>
                          <a:effectLst/>
                          <a:latin typeface="Aptos" panose="020B0004020202020204" pitchFamily="34" charset="0"/>
                        </a:rPr>
                        <a:t>8,05</a:t>
                      </a:r>
                    </a:p>
                  </a:txBody>
                  <a:tcPr marL="4219" marR="4219" marT="4219" marB="0" anchor="b">
                    <a:lnL>
                      <a:noFill/>
                    </a:lnL>
                    <a:lnR>
                      <a:noFill/>
                    </a:lnR>
                    <a:lnT>
                      <a:noFill/>
                    </a:lnT>
                    <a:lnB>
                      <a:noFill/>
                    </a:lnB>
                    <a:noFill/>
                  </a:tcPr>
                </a:tc>
                <a:tc>
                  <a:txBody>
                    <a:bodyPr/>
                    <a:lstStyle/>
                    <a:p>
                      <a:pPr algn="r" fontAlgn="b"/>
                      <a:r>
                        <a:rPr lang="sv-SE" sz="800" b="0" i="0" u="none" strike="noStrike" dirty="0">
                          <a:solidFill>
                            <a:srgbClr val="000000"/>
                          </a:solidFill>
                          <a:effectLst/>
                          <a:latin typeface="Aptos" panose="020B0004020202020204" pitchFamily="34" charset="0"/>
                        </a:rPr>
                        <a:t>4,94</a:t>
                      </a:r>
                    </a:p>
                  </a:txBody>
                  <a:tcPr marL="4219" marR="4219" marT="4219" marB="0" anchor="b">
                    <a:lnL>
                      <a:noFill/>
                    </a:lnL>
                    <a:lnR>
                      <a:noFill/>
                    </a:lnR>
                    <a:lnT>
                      <a:noFill/>
                    </a:lnT>
                    <a:lnB>
                      <a:noFill/>
                    </a:lnB>
                    <a:noFill/>
                  </a:tcPr>
                </a:tc>
                <a:tc>
                  <a:txBody>
                    <a:bodyPr/>
                    <a:lstStyle/>
                    <a:p>
                      <a:pPr algn="r" fontAlgn="b"/>
                      <a:r>
                        <a:rPr lang="sv-SE" sz="800" b="0" i="0" u="none" strike="noStrike" dirty="0">
                          <a:solidFill>
                            <a:srgbClr val="000000"/>
                          </a:solidFill>
                          <a:effectLst/>
                          <a:latin typeface="Aptos" panose="020B0004020202020204" pitchFamily="34" charset="0"/>
                        </a:rPr>
                        <a:t>-1,80</a:t>
                      </a:r>
                    </a:p>
                  </a:txBody>
                  <a:tcPr marL="4219" marR="4219" marT="4219" marB="0" anchor="b">
                    <a:lnL>
                      <a:noFill/>
                    </a:lnL>
                    <a:lnR>
                      <a:noFill/>
                    </a:lnR>
                    <a:lnT>
                      <a:noFill/>
                    </a:lnT>
                    <a:lnB>
                      <a:noFill/>
                    </a:lnB>
                    <a:noFill/>
                  </a:tcPr>
                </a:tc>
                <a:tc>
                  <a:txBody>
                    <a:bodyPr/>
                    <a:lstStyle/>
                    <a:p>
                      <a:pPr algn="r" fontAlgn="b"/>
                      <a:r>
                        <a:rPr lang="sv-SE" sz="800" b="1" i="0" u="none" strike="noStrike" dirty="0">
                          <a:solidFill>
                            <a:srgbClr val="000000"/>
                          </a:solidFill>
                          <a:effectLst/>
                          <a:latin typeface="Aptos" panose="020B0004020202020204" pitchFamily="34" charset="0"/>
                        </a:rPr>
                        <a:t>-35,07</a:t>
                      </a:r>
                    </a:p>
                  </a:txBody>
                  <a:tcPr marL="36000" marR="72000" marT="4219" marB="0" anchor="b">
                    <a:lnL>
                      <a:noFill/>
                    </a:lnL>
                    <a:lnR>
                      <a:noFill/>
                    </a:lnR>
                    <a:lnT>
                      <a:noFill/>
                    </a:lnT>
                    <a:lnB>
                      <a:noFill/>
                    </a:lnB>
                    <a:noFill/>
                  </a:tcPr>
                </a:tc>
                <a:extLst>
                  <a:ext uri="{0D108BD9-81ED-4DB2-BD59-A6C34878D82A}">
                    <a16:rowId xmlns:a16="http://schemas.microsoft.com/office/drawing/2014/main" val="3379816265"/>
                  </a:ext>
                </a:extLst>
              </a:tr>
              <a:tr h="180000">
                <a:tc>
                  <a:txBody>
                    <a:bodyPr/>
                    <a:lstStyle/>
                    <a:p>
                      <a:pPr algn="l" fontAlgn="b"/>
                      <a:r>
                        <a:rPr lang="sv-SE" sz="800" b="1" i="0" u="none" strike="noStrike" dirty="0">
                          <a:solidFill>
                            <a:srgbClr val="000000"/>
                          </a:solidFill>
                          <a:effectLst/>
                          <a:latin typeface="Aptos" panose="020B0004020202020204" pitchFamily="34" charset="0"/>
                        </a:rPr>
                        <a:t>2023</a:t>
                      </a:r>
                    </a:p>
                  </a:txBody>
                  <a:tcPr marL="72000" marR="4219" marT="4219" marB="0" anchor="b">
                    <a:lnL>
                      <a:noFill/>
                    </a:lnL>
                    <a:lnR>
                      <a:noFill/>
                    </a:lnR>
                    <a:lnT>
                      <a:noFill/>
                    </a:lnT>
                    <a:lnB>
                      <a:noFill/>
                    </a:lnB>
                    <a:noFill/>
                  </a:tcPr>
                </a:tc>
                <a:tc>
                  <a:txBody>
                    <a:bodyPr/>
                    <a:lstStyle/>
                    <a:p>
                      <a:pPr marL="0" algn="r" defTabSz="685800" rtl="0" eaLnBrk="1" fontAlgn="b" latinLnBrk="0" hangingPunct="1"/>
                      <a:r>
                        <a:rPr lang="sv-SE" sz="800" b="0" i="0" u="none" strike="noStrike" kern="1200" dirty="0">
                          <a:solidFill>
                            <a:srgbClr val="000000"/>
                          </a:solidFill>
                          <a:effectLst/>
                          <a:latin typeface="Aptos" panose="020B0004020202020204" pitchFamily="34" charset="0"/>
                          <a:ea typeface="+mn-ea"/>
                          <a:cs typeface="+mn-cs"/>
                        </a:rPr>
                        <a:t>4,84</a:t>
                      </a:r>
                    </a:p>
                  </a:txBody>
                  <a:tcPr marL="4219" marR="4219" marT="4219" marB="0" anchor="b">
                    <a:lnL>
                      <a:noFill/>
                    </a:lnL>
                    <a:lnR>
                      <a:noFill/>
                    </a:lnR>
                    <a:lnT>
                      <a:noFill/>
                    </a:lnT>
                    <a:lnB>
                      <a:noFill/>
                    </a:lnB>
                    <a:noFill/>
                  </a:tcPr>
                </a:tc>
                <a:tc>
                  <a:txBody>
                    <a:bodyPr/>
                    <a:lstStyle/>
                    <a:p>
                      <a:pPr marL="0" algn="r" defTabSz="685800" rtl="0" eaLnBrk="1" fontAlgn="b" latinLnBrk="0" hangingPunct="1"/>
                      <a:r>
                        <a:rPr lang="sv-SE" sz="800" b="0" i="0" u="none" strike="noStrike" kern="1200">
                          <a:solidFill>
                            <a:srgbClr val="000000"/>
                          </a:solidFill>
                          <a:effectLst/>
                          <a:latin typeface="Aptos" panose="020B0004020202020204" pitchFamily="34" charset="0"/>
                          <a:ea typeface="+mn-ea"/>
                          <a:cs typeface="+mn-cs"/>
                        </a:rPr>
                        <a:t>-0,17</a:t>
                      </a:r>
                    </a:p>
                  </a:txBody>
                  <a:tcPr marL="4219" marR="4219" marT="4219" marB="0" anchor="b">
                    <a:lnL>
                      <a:noFill/>
                    </a:lnL>
                    <a:lnR>
                      <a:noFill/>
                    </a:lnR>
                    <a:lnT>
                      <a:noFill/>
                    </a:lnT>
                    <a:lnB>
                      <a:noFill/>
                    </a:lnB>
                    <a:noFill/>
                  </a:tcPr>
                </a:tc>
                <a:tc>
                  <a:txBody>
                    <a:bodyPr/>
                    <a:lstStyle/>
                    <a:p>
                      <a:pPr marL="0" algn="r" defTabSz="685800" rtl="0" eaLnBrk="1" fontAlgn="b" latinLnBrk="0" hangingPunct="1"/>
                      <a:r>
                        <a:rPr lang="sv-SE" sz="800" b="0" i="0" u="none" strike="noStrike" kern="1200" dirty="0">
                          <a:solidFill>
                            <a:srgbClr val="000000"/>
                          </a:solidFill>
                          <a:effectLst/>
                          <a:latin typeface="Aptos" panose="020B0004020202020204" pitchFamily="34" charset="0"/>
                          <a:ea typeface="+mn-ea"/>
                          <a:cs typeface="+mn-cs"/>
                        </a:rPr>
                        <a:t>0,36</a:t>
                      </a:r>
                    </a:p>
                  </a:txBody>
                  <a:tcPr marL="4219" marR="4219" marT="4219" marB="0" anchor="b">
                    <a:lnL>
                      <a:noFill/>
                    </a:lnL>
                    <a:lnR>
                      <a:noFill/>
                    </a:lnR>
                    <a:lnT>
                      <a:noFill/>
                    </a:lnT>
                    <a:lnB>
                      <a:noFill/>
                    </a:lnB>
                    <a:noFill/>
                  </a:tcPr>
                </a:tc>
                <a:tc>
                  <a:txBody>
                    <a:bodyPr/>
                    <a:lstStyle/>
                    <a:p>
                      <a:pPr marL="0" algn="r" defTabSz="685800" rtl="0" eaLnBrk="1" fontAlgn="b" latinLnBrk="0" hangingPunct="1"/>
                      <a:r>
                        <a:rPr lang="sv-SE" sz="800" b="0" i="0" u="none" strike="noStrike" kern="1200">
                          <a:solidFill>
                            <a:srgbClr val="000000"/>
                          </a:solidFill>
                          <a:effectLst/>
                          <a:latin typeface="Aptos" panose="020B0004020202020204" pitchFamily="34" charset="0"/>
                          <a:ea typeface="+mn-ea"/>
                          <a:cs typeface="+mn-cs"/>
                        </a:rPr>
                        <a:t>0,85</a:t>
                      </a:r>
                    </a:p>
                  </a:txBody>
                  <a:tcPr marL="4219" marR="4219" marT="4219" marB="0" anchor="b">
                    <a:lnL>
                      <a:noFill/>
                    </a:lnL>
                    <a:lnR>
                      <a:noFill/>
                    </a:lnR>
                    <a:lnT>
                      <a:noFill/>
                    </a:lnT>
                    <a:lnB>
                      <a:noFill/>
                    </a:lnB>
                    <a:noFill/>
                  </a:tcPr>
                </a:tc>
                <a:tc>
                  <a:txBody>
                    <a:bodyPr/>
                    <a:lstStyle/>
                    <a:p>
                      <a:pPr marL="0" algn="r" defTabSz="685800" rtl="0" eaLnBrk="1" fontAlgn="b" latinLnBrk="0" hangingPunct="1"/>
                      <a:r>
                        <a:rPr lang="sv-SE" sz="800" b="0" i="0" u="none" strike="noStrike" kern="1200">
                          <a:solidFill>
                            <a:srgbClr val="000000"/>
                          </a:solidFill>
                          <a:effectLst/>
                          <a:latin typeface="Aptos" panose="020B0004020202020204" pitchFamily="34" charset="0"/>
                          <a:ea typeface="+mn-ea"/>
                          <a:cs typeface="+mn-cs"/>
                        </a:rPr>
                        <a:t>-2,61</a:t>
                      </a:r>
                    </a:p>
                  </a:txBody>
                  <a:tcPr marL="4219" marR="4219" marT="4219" marB="0" anchor="b">
                    <a:lnL>
                      <a:noFill/>
                    </a:lnL>
                    <a:lnR>
                      <a:noFill/>
                    </a:lnR>
                    <a:lnT>
                      <a:noFill/>
                    </a:lnT>
                    <a:lnB>
                      <a:noFill/>
                    </a:lnB>
                    <a:noFill/>
                  </a:tcPr>
                </a:tc>
                <a:tc>
                  <a:txBody>
                    <a:bodyPr/>
                    <a:lstStyle/>
                    <a:p>
                      <a:pPr marL="0" algn="r" defTabSz="685800" rtl="0" eaLnBrk="1" fontAlgn="b" latinLnBrk="0" hangingPunct="1"/>
                      <a:r>
                        <a:rPr lang="sv-SE" sz="800" b="0" i="0" u="none" strike="noStrike" kern="1200">
                          <a:solidFill>
                            <a:srgbClr val="000000"/>
                          </a:solidFill>
                          <a:effectLst/>
                          <a:latin typeface="Aptos" panose="020B0004020202020204" pitchFamily="34" charset="0"/>
                          <a:ea typeface="+mn-ea"/>
                          <a:cs typeface="+mn-cs"/>
                        </a:rPr>
                        <a:t>-1,68</a:t>
                      </a:r>
                    </a:p>
                  </a:txBody>
                  <a:tcPr marL="4219" marR="4219" marT="4219" marB="0" anchor="b">
                    <a:lnL>
                      <a:noFill/>
                    </a:lnL>
                    <a:lnR>
                      <a:noFill/>
                    </a:lnR>
                    <a:lnT>
                      <a:noFill/>
                    </a:lnT>
                    <a:lnB>
                      <a:noFill/>
                    </a:lnB>
                    <a:noFill/>
                  </a:tcPr>
                </a:tc>
                <a:tc>
                  <a:txBody>
                    <a:bodyPr/>
                    <a:lstStyle/>
                    <a:p>
                      <a:pPr algn="r" fontAlgn="b"/>
                      <a:r>
                        <a:rPr lang="sv-SE" sz="800" b="0" i="0" u="none" strike="noStrike">
                          <a:solidFill>
                            <a:srgbClr val="000000"/>
                          </a:solidFill>
                          <a:effectLst/>
                          <a:latin typeface="Aptos" panose="020B0004020202020204" pitchFamily="34" charset="0"/>
                        </a:rPr>
                        <a:t>-1,58</a:t>
                      </a:r>
                    </a:p>
                  </a:txBody>
                  <a:tcPr marL="4219" marR="4219" marT="4219" marB="0" anchor="b">
                    <a:lnL>
                      <a:noFill/>
                    </a:lnL>
                    <a:lnR>
                      <a:noFill/>
                    </a:lnR>
                    <a:lnT>
                      <a:noFill/>
                    </a:lnT>
                    <a:lnB>
                      <a:noFill/>
                    </a:lnB>
                    <a:noFill/>
                  </a:tcPr>
                </a:tc>
                <a:tc>
                  <a:txBody>
                    <a:bodyPr/>
                    <a:lstStyle/>
                    <a:p>
                      <a:pPr algn="r" fontAlgn="b"/>
                      <a:r>
                        <a:rPr lang="sv-SE" sz="800" b="0" i="0" u="none" strike="noStrike">
                          <a:solidFill>
                            <a:srgbClr val="000000"/>
                          </a:solidFill>
                          <a:effectLst/>
                          <a:latin typeface="Aptos" panose="020B0004020202020204" pitchFamily="34" charset="0"/>
                        </a:rPr>
                        <a:t>-5,13</a:t>
                      </a:r>
                    </a:p>
                  </a:txBody>
                  <a:tcPr marL="4219" marR="4219" marT="4219" marB="0" anchor="b">
                    <a:lnL>
                      <a:noFill/>
                    </a:lnL>
                    <a:lnR>
                      <a:noFill/>
                    </a:lnR>
                    <a:lnT>
                      <a:noFill/>
                    </a:lnT>
                    <a:lnB>
                      <a:noFill/>
                    </a:lnB>
                    <a:noFill/>
                  </a:tcPr>
                </a:tc>
                <a:tc>
                  <a:txBody>
                    <a:bodyPr/>
                    <a:lstStyle/>
                    <a:p>
                      <a:pPr algn="r" fontAlgn="b"/>
                      <a:r>
                        <a:rPr lang="sv-SE" sz="800" b="0" i="0" u="none" strike="noStrike">
                          <a:solidFill>
                            <a:srgbClr val="000000"/>
                          </a:solidFill>
                          <a:effectLst/>
                          <a:latin typeface="Aptos" panose="020B0004020202020204" pitchFamily="34" charset="0"/>
                        </a:rPr>
                        <a:t>-6,06</a:t>
                      </a:r>
                    </a:p>
                  </a:txBody>
                  <a:tcPr marL="4219" marR="4219" marT="4219" marB="0" anchor="b">
                    <a:lnL>
                      <a:noFill/>
                    </a:lnL>
                    <a:lnR>
                      <a:noFill/>
                    </a:lnR>
                    <a:lnT>
                      <a:noFill/>
                    </a:lnT>
                    <a:lnB>
                      <a:noFill/>
                    </a:lnB>
                    <a:noFill/>
                  </a:tcPr>
                </a:tc>
                <a:tc>
                  <a:txBody>
                    <a:bodyPr/>
                    <a:lstStyle/>
                    <a:p>
                      <a:pPr algn="r" fontAlgn="b"/>
                      <a:r>
                        <a:rPr lang="sv-SE" sz="800" b="0" i="0" u="none" strike="noStrike" dirty="0">
                          <a:solidFill>
                            <a:srgbClr val="000000"/>
                          </a:solidFill>
                          <a:effectLst/>
                          <a:latin typeface="Aptos" panose="020B0004020202020204" pitchFamily="34" charset="0"/>
                        </a:rPr>
                        <a:t>-2,29</a:t>
                      </a:r>
                    </a:p>
                  </a:txBody>
                  <a:tcPr marL="4219" marR="4219" marT="4219" marB="0" anchor="b">
                    <a:lnL>
                      <a:noFill/>
                    </a:lnL>
                    <a:lnR>
                      <a:noFill/>
                    </a:lnR>
                    <a:lnT>
                      <a:noFill/>
                    </a:lnT>
                    <a:lnB>
                      <a:noFill/>
                    </a:lnB>
                    <a:noFill/>
                  </a:tcPr>
                </a:tc>
                <a:tc>
                  <a:txBody>
                    <a:bodyPr/>
                    <a:lstStyle/>
                    <a:p>
                      <a:pPr algn="r" fontAlgn="b"/>
                      <a:r>
                        <a:rPr lang="sv-SE" sz="800" b="0" i="0" u="none" strike="noStrike">
                          <a:solidFill>
                            <a:srgbClr val="000000"/>
                          </a:solidFill>
                          <a:effectLst/>
                          <a:latin typeface="Aptos" panose="020B0004020202020204" pitchFamily="34" charset="0"/>
                        </a:rPr>
                        <a:t>11,56</a:t>
                      </a:r>
                    </a:p>
                  </a:txBody>
                  <a:tcPr marL="4219" marR="4219" marT="4219" marB="0" anchor="b">
                    <a:lnL>
                      <a:noFill/>
                    </a:lnL>
                    <a:lnR>
                      <a:noFill/>
                    </a:lnR>
                    <a:lnT>
                      <a:noFill/>
                    </a:lnT>
                    <a:lnB>
                      <a:noFill/>
                    </a:lnB>
                    <a:noFill/>
                  </a:tcPr>
                </a:tc>
                <a:tc>
                  <a:txBody>
                    <a:bodyPr/>
                    <a:lstStyle/>
                    <a:p>
                      <a:pPr algn="r" fontAlgn="b"/>
                      <a:r>
                        <a:rPr lang="sv-SE" sz="800" b="0" i="0" u="none" strike="noStrike">
                          <a:solidFill>
                            <a:srgbClr val="000000"/>
                          </a:solidFill>
                          <a:effectLst/>
                          <a:latin typeface="Aptos" panose="020B0004020202020204" pitchFamily="34" charset="0"/>
                        </a:rPr>
                        <a:t>11,05</a:t>
                      </a:r>
                    </a:p>
                  </a:txBody>
                  <a:tcPr marL="4219" marR="4219" marT="4219" marB="0" anchor="b">
                    <a:lnL>
                      <a:noFill/>
                    </a:lnL>
                    <a:lnR>
                      <a:noFill/>
                    </a:lnR>
                    <a:lnT>
                      <a:noFill/>
                    </a:lnT>
                    <a:lnB>
                      <a:noFill/>
                    </a:lnB>
                    <a:noFill/>
                  </a:tcPr>
                </a:tc>
                <a:tc>
                  <a:txBody>
                    <a:bodyPr/>
                    <a:lstStyle/>
                    <a:p>
                      <a:pPr algn="r" fontAlgn="b"/>
                      <a:r>
                        <a:rPr lang="sv-SE" sz="800" b="1" i="0" u="none" strike="noStrike" dirty="0">
                          <a:solidFill>
                            <a:srgbClr val="000000"/>
                          </a:solidFill>
                          <a:effectLst/>
                          <a:latin typeface="Aptos" panose="020B0004020202020204" pitchFamily="34" charset="0"/>
                        </a:rPr>
                        <a:t>7,70</a:t>
                      </a:r>
                    </a:p>
                  </a:txBody>
                  <a:tcPr marL="36000" marR="72000" marT="4219" marB="0" anchor="b">
                    <a:lnL>
                      <a:noFill/>
                    </a:lnL>
                    <a:lnR>
                      <a:noFill/>
                    </a:lnR>
                    <a:lnT>
                      <a:noFill/>
                    </a:lnT>
                    <a:lnB>
                      <a:noFill/>
                    </a:lnB>
                    <a:noFill/>
                  </a:tcPr>
                </a:tc>
                <a:extLst>
                  <a:ext uri="{0D108BD9-81ED-4DB2-BD59-A6C34878D82A}">
                    <a16:rowId xmlns:a16="http://schemas.microsoft.com/office/drawing/2014/main" val="1690722885"/>
                  </a:ext>
                </a:extLst>
              </a:tr>
              <a:tr h="180000">
                <a:tc>
                  <a:txBody>
                    <a:bodyPr/>
                    <a:lstStyle/>
                    <a:p>
                      <a:pPr algn="l" fontAlgn="b"/>
                      <a:r>
                        <a:rPr lang="sv-SE" sz="800" b="1" i="0" u="none" strike="noStrike" dirty="0">
                          <a:solidFill>
                            <a:srgbClr val="000000"/>
                          </a:solidFill>
                          <a:effectLst/>
                          <a:latin typeface="Aptos" panose="020B0004020202020204" pitchFamily="34" charset="0"/>
                        </a:rPr>
                        <a:t>2024</a:t>
                      </a:r>
                    </a:p>
                  </a:txBody>
                  <a:tcPr marL="72000" marR="4219" marT="4219" marB="0" anchor="b">
                    <a:lnL>
                      <a:noFill/>
                    </a:lnL>
                    <a:lnR>
                      <a:noFill/>
                    </a:lnR>
                    <a:lnT>
                      <a:noFill/>
                    </a:lnT>
                    <a:lnB>
                      <a:noFill/>
                    </a:lnB>
                    <a:noFill/>
                  </a:tcPr>
                </a:tc>
                <a:tc>
                  <a:txBody>
                    <a:bodyPr/>
                    <a:lstStyle/>
                    <a:p>
                      <a:pPr marL="0" algn="r" defTabSz="685800" rtl="0" eaLnBrk="1" fontAlgn="b" latinLnBrk="0" hangingPunct="1"/>
                      <a:r>
                        <a:rPr lang="sv-SE" sz="800" b="0" i="0" u="none" strike="noStrike" kern="1200" dirty="0">
                          <a:solidFill>
                            <a:srgbClr val="000000"/>
                          </a:solidFill>
                          <a:effectLst/>
                          <a:latin typeface="Aptos" panose="020B0004020202020204" pitchFamily="34" charset="0"/>
                          <a:ea typeface="+mn-ea"/>
                          <a:cs typeface="+mn-cs"/>
                        </a:rPr>
                        <a:t>-0,88</a:t>
                      </a:r>
                    </a:p>
                  </a:txBody>
                  <a:tcPr marL="4219" marR="4219" marT="4219" marB="0" anchor="b">
                    <a:lnL>
                      <a:noFill/>
                    </a:lnL>
                    <a:lnR>
                      <a:noFill/>
                    </a:lnR>
                    <a:lnT>
                      <a:noFill/>
                    </a:lnT>
                    <a:lnB>
                      <a:noFill/>
                    </a:lnB>
                    <a:noFill/>
                  </a:tcPr>
                </a:tc>
                <a:tc>
                  <a:txBody>
                    <a:bodyPr/>
                    <a:lstStyle/>
                    <a:p>
                      <a:pPr marL="0" algn="r" defTabSz="685800" rtl="0" eaLnBrk="1" fontAlgn="b" latinLnBrk="0" hangingPunct="1"/>
                      <a:r>
                        <a:rPr lang="sv-SE" sz="800" b="0" i="0" u="none" strike="noStrike" kern="1200" dirty="0">
                          <a:solidFill>
                            <a:srgbClr val="000000"/>
                          </a:solidFill>
                          <a:effectLst/>
                          <a:latin typeface="Aptos" panose="020B0004020202020204" pitchFamily="34" charset="0"/>
                          <a:ea typeface="+mn-ea"/>
                          <a:cs typeface="+mn-cs"/>
                        </a:rPr>
                        <a:t>3,83</a:t>
                      </a:r>
                    </a:p>
                  </a:txBody>
                  <a:tcPr marL="4219" marR="4219" marT="4219" marB="0" anchor="b">
                    <a:lnL>
                      <a:noFill/>
                    </a:lnL>
                    <a:lnR>
                      <a:noFill/>
                    </a:lnR>
                    <a:lnT>
                      <a:noFill/>
                    </a:lnT>
                    <a:lnB>
                      <a:noFill/>
                    </a:lnB>
                    <a:noFill/>
                  </a:tcPr>
                </a:tc>
                <a:tc>
                  <a:txBody>
                    <a:bodyPr/>
                    <a:lstStyle/>
                    <a:p>
                      <a:pPr marL="0" algn="r" defTabSz="685800" rtl="0" eaLnBrk="1" fontAlgn="b" latinLnBrk="0" hangingPunct="1"/>
                      <a:r>
                        <a:rPr lang="sv-SE" sz="800" b="0" i="0" u="none" strike="noStrike" kern="1200" dirty="0">
                          <a:solidFill>
                            <a:srgbClr val="000000"/>
                          </a:solidFill>
                          <a:effectLst/>
                          <a:latin typeface="Aptos" panose="020B0004020202020204" pitchFamily="34" charset="0"/>
                          <a:ea typeface="+mn-ea"/>
                          <a:cs typeface="+mn-cs"/>
                        </a:rPr>
                        <a:t>5,68</a:t>
                      </a:r>
                    </a:p>
                  </a:txBody>
                  <a:tcPr marL="4219" marR="4219" marT="4219" marB="0" anchor="b">
                    <a:lnL>
                      <a:noFill/>
                    </a:lnL>
                    <a:lnR>
                      <a:noFill/>
                    </a:lnR>
                    <a:lnT>
                      <a:noFill/>
                    </a:lnT>
                    <a:lnB>
                      <a:noFill/>
                    </a:lnB>
                    <a:noFill/>
                  </a:tcPr>
                </a:tc>
                <a:tc>
                  <a:txBody>
                    <a:bodyPr/>
                    <a:lstStyle/>
                    <a:p>
                      <a:pPr marL="0" algn="r" defTabSz="685800" rtl="0" eaLnBrk="1" fontAlgn="b" latinLnBrk="0" hangingPunct="1"/>
                      <a:r>
                        <a:rPr lang="sv-SE" sz="800" b="0" i="0" u="none" strike="noStrike" kern="1200">
                          <a:solidFill>
                            <a:srgbClr val="000000"/>
                          </a:solidFill>
                          <a:effectLst/>
                          <a:latin typeface="Aptos" panose="020B0004020202020204" pitchFamily="34" charset="0"/>
                          <a:ea typeface="+mn-ea"/>
                          <a:cs typeface="+mn-cs"/>
                        </a:rPr>
                        <a:t>-1,43</a:t>
                      </a:r>
                    </a:p>
                  </a:txBody>
                  <a:tcPr marL="4219" marR="4219" marT="4219" marB="0" anchor="b">
                    <a:lnL>
                      <a:noFill/>
                    </a:lnL>
                    <a:lnR>
                      <a:noFill/>
                    </a:lnR>
                    <a:lnT>
                      <a:noFill/>
                    </a:lnT>
                    <a:lnB>
                      <a:noFill/>
                    </a:lnB>
                    <a:noFill/>
                  </a:tcPr>
                </a:tc>
                <a:tc>
                  <a:txBody>
                    <a:bodyPr/>
                    <a:lstStyle/>
                    <a:p>
                      <a:pPr marL="0" algn="r" defTabSz="685800" rtl="0" eaLnBrk="1" fontAlgn="b" latinLnBrk="0" hangingPunct="1"/>
                      <a:r>
                        <a:rPr lang="sv-SE" sz="800" b="0" i="0" u="none" strike="noStrike" kern="1200" dirty="0">
                          <a:solidFill>
                            <a:srgbClr val="000000"/>
                          </a:solidFill>
                          <a:effectLst/>
                          <a:latin typeface="Aptos" panose="020B0004020202020204" pitchFamily="34" charset="0"/>
                          <a:ea typeface="+mn-ea"/>
                          <a:cs typeface="+mn-cs"/>
                        </a:rPr>
                        <a:t>7,21</a:t>
                      </a:r>
                    </a:p>
                  </a:txBody>
                  <a:tcPr marL="4219" marR="4219" marT="4219" marB="0" anchor="b">
                    <a:lnL>
                      <a:noFill/>
                    </a:lnL>
                    <a:lnR>
                      <a:noFill/>
                    </a:lnR>
                    <a:lnT>
                      <a:noFill/>
                    </a:lnT>
                    <a:lnB>
                      <a:noFill/>
                    </a:lnB>
                    <a:noFill/>
                  </a:tcPr>
                </a:tc>
                <a:tc>
                  <a:txBody>
                    <a:bodyPr/>
                    <a:lstStyle/>
                    <a:p>
                      <a:pPr marL="0" algn="r" defTabSz="685800" rtl="0" eaLnBrk="1" fontAlgn="b" latinLnBrk="0" hangingPunct="1"/>
                      <a:r>
                        <a:rPr lang="sv-SE" sz="800" b="0" i="0" u="none" strike="noStrike" kern="1200">
                          <a:solidFill>
                            <a:srgbClr val="000000"/>
                          </a:solidFill>
                          <a:effectLst/>
                          <a:latin typeface="Aptos" panose="020B0004020202020204" pitchFamily="34" charset="0"/>
                          <a:ea typeface="+mn-ea"/>
                          <a:cs typeface="+mn-cs"/>
                        </a:rPr>
                        <a:t>-2,62</a:t>
                      </a:r>
                    </a:p>
                  </a:txBody>
                  <a:tcPr marL="4219" marR="4219" marT="4219" marB="0" anchor="b">
                    <a:lnL>
                      <a:noFill/>
                    </a:lnL>
                    <a:lnR>
                      <a:noFill/>
                    </a:lnR>
                    <a:lnT>
                      <a:noFill/>
                    </a:lnT>
                    <a:lnB>
                      <a:noFill/>
                    </a:lnB>
                    <a:noFill/>
                  </a:tcPr>
                </a:tc>
                <a:tc>
                  <a:txBody>
                    <a:bodyPr/>
                    <a:lstStyle/>
                    <a:p>
                      <a:pPr algn="r" fontAlgn="b"/>
                      <a:r>
                        <a:rPr lang="sv-SE" sz="800" b="0" i="0" u="none" strike="noStrike">
                          <a:solidFill>
                            <a:srgbClr val="000000"/>
                          </a:solidFill>
                          <a:effectLst/>
                          <a:latin typeface="Aptos" panose="020B0004020202020204" pitchFamily="34" charset="0"/>
                        </a:rPr>
                        <a:t>4,37</a:t>
                      </a:r>
                    </a:p>
                  </a:txBody>
                  <a:tcPr marL="4219" marR="4219" marT="4219" marB="0" anchor="b">
                    <a:lnL>
                      <a:noFill/>
                    </a:lnL>
                    <a:lnR>
                      <a:noFill/>
                    </a:lnR>
                    <a:lnT>
                      <a:noFill/>
                    </a:lnT>
                    <a:lnB>
                      <a:noFill/>
                    </a:lnB>
                    <a:noFill/>
                  </a:tcPr>
                </a:tc>
                <a:tc>
                  <a:txBody>
                    <a:bodyPr/>
                    <a:lstStyle/>
                    <a:p>
                      <a:pPr algn="r" fontAlgn="b"/>
                      <a:r>
                        <a:rPr lang="sv-SE" sz="800" b="0" i="0" u="none" strike="noStrike">
                          <a:solidFill>
                            <a:srgbClr val="000000"/>
                          </a:solidFill>
                          <a:effectLst/>
                          <a:latin typeface="Aptos" panose="020B0004020202020204" pitchFamily="34" charset="0"/>
                        </a:rPr>
                        <a:t>0,39</a:t>
                      </a:r>
                    </a:p>
                  </a:txBody>
                  <a:tcPr marL="4219" marR="4219" marT="4219" marB="0" anchor="b">
                    <a:lnL>
                      <a:noFill/>
                    </a:lnL>
                    <a:lnR>
                      <a:noFill/>
                    </a:lnR>
                    <a:lnT>
                      <a:noFill/>
                    </a:lnT>
                    <a:lnB>
                      <a:noFill/>
                    </a:lnB>
                    <a:noFill/>
                  </a:tcPr>
                </a:tc>
                <a:tc>
                  <a:txBody>
                    <a:bodyPr/>
                    <a:lstStyle/>
                    <a:p>
                      <a:pPr algn="r" fontAlgn="b"/>
                      <a:r>
                        <a:rPr lang="sv-SE" sz="800" b="0" i="0" u="none" strike="noStrike">
                          <a:solidFill>
                            <a:srgbClr val="000000"/>
                          </a:solidFill>
                          <a:effectLst/>
                          <a:latin typeface="Aptos" panose="020B0004020202020204" pitchFamily="34" charset="0"/>
                        </a:rPr>
                        <a:t>-0,86</a:t>
                      </a:r>
                    </a:p>
                  </a:txBody>
                  <a:tcPr marL="4219" marR="4219" marT="4219" marB="0" anchor="b">
                    <a:lnL>
                      <a:noFill/>
                    </a:lnL>
                    <a:lnR>
                      <a:noFill/>
                    </a:lnR>
                    <a:lnT>
                      <a:noFill/>
                    </a:lnT>
                    <a:lnB>
                      <a:noFill/>
                    </a:lnB>
                    <a:noFill/>
                  </a:tcPr>
                </a:tc>
                <a:tc>
                  <a:txBody>
                    <a:bodyPr/>
                    <a:lstStyle/>
                    <a:p>
                      <a:pPr algn="r" fontAlgn="b"/>
                      <a:r>
                        <a:rPr lang="sv-SE" sz="800" b="0" i="0" u="none" strike="noStrike">
                          <a:solidFill>
                            <a:srgbClr val="000000"/>
                          </a:solidFill>
                          <a:effectLst/>
                          <a:latin typeface="Aptos" panose="020B0004020202020204" pitchFamily="34" charset="0"/>
                        </a:rPr>
                        <a:t>-5,43</a:t>
                      </a:r>
                    </a:p>
                  </a:txBody>
                  <a:tcPr marL="4219" marR="4219" marT="4219" marB="0" anchor="b">
                    <a:lnL>
                      <a:noFill/>
                    </a:lnL>
                    <a:lnR>
                      <a:noFill/>
                    </a:lnR>
                    <a:lnT>
                      <a:noFill/>
                    </a:lnT>
                    <a:lnB>
                      <a:noFill/>
                    </a:lnB>
                    <a:noFill/>
                  </a:tcPr>
                </a:tc>
                <a:tc>
                  <a:txBody>
                    <a:bodyPr/>
                    <a:lstStyle/>
                    <a:p>
                      <a:pPr algn="r" fontAlgn="b"/>
                      <a:r>
                        <a:rPr lang="sv-SE" sz="800" b="0" i="0" u="none" strike="noStrike">
                          <a:solidFill>
                            <a:srgbClr val="000000"/>
                          </a:solidFill>
                          <a:effectLst/>
                          <a:latin typeface="Aptos" panose="020B0004020202020204" pitchFamily="34" charset="0"/>
                        </a:rPr>
                        <a:t>1,01</a:t>
                      </a:r>
                    </a:p>
                  </a:txBody>
                  <a:tcPr marL="4219" marR="4219" marT="4219" marB="0" anchor="b">
                    <a:lnL>
                      <a:noFill/>
                    </a:lnL>
                    <a:lnR>
                      <a:noFill/>
                    </a:lnR>
                    <a:lnT>
                      <a:noFill/>
                    </a:lnT>
                    <a:lnB>
                      <a:noFill/>
                    </a:lnB>
                    <a:noFill/>
                  </a:tcPr>
                </a:tc>
                <a:tc>
                  <a:txBody>
                    <a:bodyPr/>
                    <a:lstStyle/>
                    <a:p>
                      <a:pPr algn="r" fontAlgn="b"/>
                      <a:r>
                        <a:rPr lang="sv-SE" sz="800" b="0" i="0" u="none" strike="noStrike">
                          <a:solidFill>
                            <a:srgbClr val="000000"/>
                          </a:solidFill>
                          <a:effectLst/>
                          <a:latin typeface="Aptos" panose="020B0004020202020204" pitchFamily="34" charset="0"/>
                        </a:rPr>
                        <a:t>1,28</a:t>
                      </a:r>
                    </a:p>
                  </a:txBody>
                  <a:tcPr marL="4219" marR="4219" marT="4219" marB="0" anchor="b">
                    <a:lnL>
                      <a:noFill/>
                    </a:lnL>
                    <a:lnR>
                      <a:noFill/>
                    </a:lnR>
                    <a:lnT>
                      <a:noFill/>
                    </a:lnT>
                    <a:lnB>
                      <a:noFill/>
                    </a:lnB>
                    <a:noFill/>
                  </a:tcPr>
                </a:tc>
                <a:tc>
                  <a:txBody>
                    <a:bodyPr/>
                    <a:lstStyle/>
                    <a:p>
                      <a:pPr algn="r" fontAlgn="b"/>
                      <a:r>
                        <a:rPr lang="sv-SE" sz="800" b="1" i="0" u="none" strike="noStrike" dirty="0">
                          <a:solidFill>
                            <a:srgbClr val="000000"/>
                          </a:solidFill>
                          <a:effectLst/>
                          <a:latin typeface="Aptos" panose="020B0004020202020204" pitchFamily="34" charset="0"/>
                        </a:rPr>
                        <a:t>12,48</a:t>
                      </a:r>
                    </a:p>
                  </a:txBody>
                  <a:tcPr marL="36000" marR="72000" marT="4219" marB="0" anchor="b">
                    <a:lnL>
                      <a:noFill/>
                    </a:lnL>
                    <a:lnR>
                      <a:noFill/>
                    </a:lnR>
                    <a:lnT>
                      <a:noFill/>
                    </a:lnT>
                    <a:lnB>
                      <a:noFill/>
                    </a:lnB>
                    <a:noFill/>
                  </a:tcPr>
                </a:tc>
                <a:extLst>
                  <a:ext uri="{0D108BD9-81ED-4DB2-BD59-A6C34878D82A}">
                    <a16:rowId xmlns:a16="http://schemas.microsoft.com/office/drawing/2014/main" val="2172992020"/>
                  </a:ext>
                </a:extLst>
              </a:tr>
              <a:tr h="180000">
                <a:tc>
                  <a:txBody>
                    <a:bodyPr/>
                    <a:lstStyle/>
                    <a:p>
                      <a:pPr algn="l" fontAlgn="b"/>
                      <a:r>
                        <a:rPr lang="sv-SE" sz="800" b="1" i="0" u="none" strike="noStrike" dirty="0">
                          <a:solidFill>
                            <a:srgbClr val="000000"/>
                          </a:solidFill>
                          <a:effectLst/>
                          <a:latin typeface="Aptos" panose="020B0004020202020204" pitchFamily="34" charset="0"/>
                        </a:rPr>
                        <a:t>2025</a:t>
                      </a:r>
                    </a:p>
                  </a:txBody>
                  <a:tcPr marL="72000" marR="4219" marT="4219" marB="0" anchor="b">
                    <a:lnL>
                      <a:noFill/>
                    </a:lnL>
                    <a:lnR>
                      <a:noFill/>
                    </a:lnR>
                    <a:lnT>
                      <a:noFill/>
                    </a:lnT>
                    <a:lnB>
                      <a:noFill/>
                    </a:lnB>
                    <a:noFill/>
                  </a:tcPr>
                </a:tc>
                <a:tc>
                  <a:txBody>
                    <a:bodyPr/>
                    <a:lstStyle/>
                    <a:p>
                      <a:pPr marL="0" algn="r" defTabSz="685800" rtl="0" eaLnBrk="1" fontAlgn="b" latinLnBrk="0" hangingPunct="1"/>
                      <a:r>
                        <a:rPr lang="sv-SE" sz="800" b="0" i="0" u="none" strike="noStrike" kern="1200" dirty="0">
                          <a:solidFill>
                            <a:srgbClr val="000000"/>
                          </a:solidFill>
                          <a:effectLst/>
                          <a:latin typeface="Aptos" panose="020B0004020202020204" pitchFamily="34" charset="0"/>
                          <a:ea typeface="+mn-ea"/>
                          <a:cs typeface="+mn-cs"/>
                        </a:rPr>
                        <a:t>6,08</a:t>
                      </a:r>
                    </a:p>
                  </a:txBody>
                  <a:tcPr marL="4219" marR="4219" marT="4219" marB="0" anchor="b">
                    <a:lnL>
                      <a:noFill/>
                    </a:lnL>
                    <a:lnR>
                      <a:noFill/>
                    </a:lnR>
                    <a:lnT>
                      <a:noFill/>
                    </a:lnT>
                    <a:lnB>
                      <a:noFill/>
                    </a:lnB>
                    <a:noFill/>
                  </a:tcPr>
                </a:tc>
                <a:tc>
                  <a:txBody>
                    <a:bodyPr/>
                    <a:lstStyle/>
                    <a:p>
                      <a:pPr marL="0" algn="r" defTabSz="685800" rtl="0" eaLnBrk="1" fontAlgn="b" latinLnBrk="0" hangingPunct="1"/>
                      <a:r>
                        <a:rPr lang="sv-SE" sz="800" b="0" i="0" u="none" strike="noStrike" kern="1200" dirty="0">
                          <a:solidFill>
                            <a:srgbClr val="000000"/>
                          </a:solidFill>
                          <a:effectLst/>
                          <a:latin typeface="Aptos" panose="020B0004020202020204" pitchFamily="34" charset="0"/>
                          <a:ea typeface="+mn-ea"/>
                          <a:cs typeface="+mn-cs"/>
                        </a:rPr>
                        <a:t>-4,14</a:t>
                      </a:r>
                    </a:p>
                  </a:txBody>
                  <a:tcPr marL="4219" marR="4219" marT="4219" marB="0" anchor="b">
                    <a:lnL>
                      <a:noFill/>
                    </a:lnL>
                    <a:lnR>
                      <a:noFill/>
                    </a:lnR>
                    <a:lnT>
                      <a:noFill/>
                    </a:lnT>
                    <a:lnB>
                      <a:noFill/>
                    </a:lnB>
                    <a:noFill/>
                  </a:tcPr>
                </a:tc>
                <a:tc>
                  <a:txBody>
                    <a:bodyPr/>
                    <a:lstStyle/>
                    <a:p>
                      <a:pPr marL="0" algn="r" defTabSz="685800" rtl="0" eaLnBrk="1" fontAlgn="b" latinLnBrk="0" hangingPunct="1"/>
                      <a:r>
                        <a:rPr lang="sv-SE" sz="800" b="0" i="0" u="none" strike="noStrike" kern="1200" dirty="0">
                          <a:solidFill>
                            <a:srgbClr val="000000"/>
                          </a:solidFill>
                          <a:effectLst/>
                          <a:latin typeface="Aptos" panose="020B0004020202020204" pitchFamily="34" charset="0"/>
                          <a:ea typeface="+mn-ea"/>
                          <a:cs typeface="+mn-cs"/>
                        </a:rPr>
                        <a:t>-6,79</a:t>
                      </a:r>
                    </a:p>
                  </a:txBody>
                  <a:tcPr marL="4219" marR="4219" marT="4219" marB="0" anchor="b">
                    <a:lnL>
                      <a:noFill/>
                    </a:lnL>
                    <a:lnR>
                      <a:noFill/>
                    </a:lnR>
                    <a:lnT>
                      <a:noFill/>
                    </a:lnT>
                    <a:lnB>
                      <a:noFill/>
                    </a:lnB>
                    <a:noFill/>
                  </a:tcPr>
                </a:tc>
                <a:tc>
                  <a:txBody>
                    <a:bodyPr/>
                    <a:lstStyle/>
                    <a:p>
                      <a:pPr marL="0" algn="r" defTabSz="685800" rtl="0" eaLnBrk="1" fontAlgn="b" latinLnBrk="0" hangingPunct="1"/>
                      <a:r>
                        <a:rPr lang="sv-SE" sz="800" b="0" i="0" u="none" strike="noStrike" kern="1200" dirty="0">
                          <a:solidFill>
                            <a:srgbClr val="000000"/>
                          </a:solidFill>
                          <a:effectLst/>
                          <a:latin typeface="Aptos" panose="020B0004020202020204" pitchFamily="34" charset="0"/>
                          <a:ea typeface="+mn-ea"/>
                          <a:cs typeface="+mn-cs"/>
                        </a:rPr>
                        <a:t>2,46</a:t>
                      </a:r>
                    </a:p>
                  </a:txBody>
                  <a:tcPr marL="4219" marR="4219" marT="4219" marB="0" anchor="b">
                    <a:lnL>
                      <a:noFill/>
                    </a:lnL>
                    <a:lnR>
                      <a:noFill/>
                    </a:lnR>
                    <a:lnT>
                      <a:noFill/>
                    </a:lnT>
                    <a:lnB>
                      <a:noFill/>
                    </a:lnB>
                    <a:noFill/>
                  </a:tcPr>
                </a:tc>
                <a:tc>
                  <a:txBody>
                    <a:bodyPr/>
                    <a:lstStyle/>
                    <a:p>
                      <a:pPr marL="0" algn="r" defTabSz="685800" rtl="0" eaLnBrk="1" fontAlgn="b" latinLnBrk="0" hangingPunct="1"/>
                      <a:r>
                        <a:rPr lang="sv-SE" sz="800" b="0" i="0" u="none" strike="noStrike" kern="1200" dirty="0">
                          <a:solidFill>
                            <a:srgbClr val="000000"/>
                          </a:solidFill>
                          <a:effectLst/>
                          <a:latin typeface="Aptos" panose="020B0004020202020204" pitchFamily="34" charset="0"/>
                          <a:ea typeface="+mn-ea"/>
                          <a:cs typeface="+mn-cs"/>
                        </a:rPr>
                        <a:t>2,09</a:t>
                      </a:r>
                    </a:p>
                  </a:txBody>
                  <a:tcPr marL="4219" marR="4219" marT="4219" marB="0" anchor="b">
                    <a:lnL>
                      <a:noFill/>
                    </a:lnL>
                    <a:lnR>
                      <a:noFill/>
                    </a:lnR>
                    <a:lnT>
                      <a:noFill/>
                    </a:lnT>
                    <a:lnB>
                      <a:noFill/>
                    </a:lnB>
                    <a:noFill/>
                  </a:tcPr>
                </a:tc>
                <a:tc>
                  <a:txBody>
                    <a:bodyPr/>
                    <a:lstStyle/>
                    <a:p>
                      <a:pPr marL="0" algn="r" defTabSz="685800" rtl="0" eaLnBrk="1" fontAlgn="b" latinLnBrk="0" hangingPunct="1"/>
                      <a:r>
                        <a:rPr lang="sv-SE" sz="800" b="0" i="0" u="none" strike="noStrike" kern="1200" dirty="0">
                          <a:solidFill>
                            <a:srgbClr val="000000"/>
                          </a:solidFill>
                          <a:effectLst/>
                          <a:latin typeface="Aptos" panose="020B0004020202020204" pitchFamily="34" charset="0"/>
                          <a:ea typeface="+mn-ea"/>
                          <a:cs typeface="+mn-cs"/>
                        </a:rPr>
                        <a:t>2,80</a:t>
                      </a:r>
                    </a:p>
                  </a:txBody>
                  <a:tcPr marL="4219" marR="4219" marT="4219" marB="0" anchor="b">
                    <a:lnL>
                      <a:noFill/>
                    </a:lnL>
                    <a:lnR>
                      <a:noFill/>
                    </a:lnR>
                    <a:lnT>
                      <a:noFill/>
                    </a:lnT>
                    <a:lnB>
                      <a:noFill/>
                    </a:lnB>
                    <a:noFill/>
                  </a:tcPr>
                </a:tc>
                <a:tc>
                  <a:txBody>
                    <a:bodyPr/>
                    <a:lstStyle/>
                    <a:p>
                      <a:pPr algn="r" fontAlgn="b"/>
                      <a:endParaRPr lang="sv-SE" sz="600" b="0" i="0" u="none" strike="noStrike" dirty="0">
                        <a:solidFill>
                          <a:srgbClr val="000000"/>
                        </a:solidFill>
                        <a:effectLst/>
                        <a:latin typeface="Calibri" panose="020F0502020204030204" pitchFamily="34" charset="0"/>
                      </a:endParaRPr>
                    </a:p>
                  </a:txBody>
                  <a:tcPr marL="4219" marR="4219" marT="4219" marB="0" anchor="b">
                    <a:lnL>
                      <a:noFill/>
                    </a:lnL>
                    <a:lnR>
                      <a:noFill/>
                    </a:lnR>
                    <a:lnT>
                      <a:noFill/>
                    </a:lnT>
                    <a:lnB>
                      <a:noFill/>
                    </a:lnB>
                    <a:noFill/>
                  </a:tcPr>
                </a:tc>
                <a:tc>
                  <a:txBody>
                    <a:bodyPr/>
                    <a:lstStyle/>
                    <a:p>
                      <a:pPr algn="r" fontAlgn="b"/>
                      <a:endParaRPr lang="sv-SE" sz="600" b="0" i="0" u="none" strike="noStrike" dirty="0">
                        <a:solidFill>
                          <a:srgbClr val="000000"/>
                        </a:solidFill>
                        <a:effectLst/>
                        <a:latin typeface="Calibri" panose="020F0502020204030204" pitchFamily="34" charset="0"/>
                      </a:endParaRPr>
                    </a:p>
                  </a:txBody>
                  <a:tcPr marL="4219" marR="4219" marT="4219" marB="0" anchor="b">
                    <a:lnL>
                      <a:noFill/>
                    </a:lnL>
                    <a:lnR>
                      <a:noFill/>
                    </a:lnR>
                    <a:lnT>
                      <a:noFill/>
                    </a:lnT>
                    <a:lnB>
                      <a:noFill/>
                    </a:lnB>
                    <a:noFill/>
                  </a:tcPr>
                </a:tc>
                <a:tc>
                  <a:txBody>
                    <a:bodyPr/>
                    <a:lstStyle/>
                    <a:p>
                      <a:pPr algn="r" fontAlgn="b"/>
                      <a:endParaRPr lang="sv-SE" sz="600" b="0" i="0" u="none" strike="noStrike" dirty="0">
                        <a:solidFill>
                          <a:srgbClr val="000000"/>
                        </a:solidFill>
                        <a:effectLst/>
                        <a:latin typeface="Calibri" panose="020F0502020204030204" pitchFamily="34" charset="0"/>
                      </a:endParaRPr>
                    </a:p>
                  </a:txBody>
                  <a:tcPr marL="4219" marR="4219" marT="4219" marB="0" anchor="b">
                    <a:lnL>
                      <a:noFill/>
                    </a:lnL>
                    <a:lnR>
                      <a:noFill/>
                    </a:lnR>
                    <a:lnT>
                      <a:noFill/>
                    </a:lnT>
                    <a:lnB>
                      <a:noFill/>
                    </a:lnB>
                    <a:noFill/>
                  </a:tcPr>
                </a:tc>
                <a:tc>
                  <a:txBody>
                    <a:bodyPr/>
                    <a:lstStyle/>
                    <a:p>
                      <a:pPr algn="r" fontAlgn="b"/>
                      <a:endParaRPr lang="sv-SE" sz="600" b="0" i="0" u="none" strike="noStrike" dirty="0">
                        <a:solidFill>
                          <a:srgbClr val="000000"/>
                        </a:solidFill>
                        <a:effectLst/>
                        <a:latin typeface="Calibri" panose="020F0502020204030204" pitchFamily="34" charset="0"/>
                      </a:endParaRPr>
                    </a:p>
                  </a:txBody>
                  <a:tcPr marL="4219" marR="4219" marT="4219" marB="0" anchor="b">
                    <a:lnL>
                      <a:noFill/>
                    </a:lnL>
                    <a:lnR>
                      <a:noFill/>
                    </a:lnR>
                    <a:lnT>
                      <a:noFill/>
                    </a:lnT>
                    <a:lnB>
                      <a:noFill/>
                    </a:lnB>
                    <a:noFill/>
                  </a:tcPr>
                </a:tc>
                <a:tc>
                  <a:txBody>
                    <a:bodyPr/>
                    <a:lstStyle/>
                    <a:p>
                      <a:pPr algn="r" fontAlgn="b"/>
                      <a:endParaRPr lang="sv-SE" sz="600" b="0" i="0" u="none" strike="noStrike" dirty="0">
                        <a:solidFill>
                          <a:srgbClr val="000000"/>
                        </a:solidFill>
                        <a:effectLst/>
                        <a:latin typeface="Calibri" panose="020F0502020204030204" pitchFamily="34" charset="0"/>
                      </a:endParaRPr>
                    </a:p>
                  </a:txBody>
                  <a:tcPr marL="4219" marR="4219" marT="4219" marB="0" anchor="b">
                    <a:lnL>
                      <a:noFill/>
                    </a:lnL>
                    <a:lnR>
                      <a:noFill/>
                    </a:lnR>
                    <a:lnT>
                      <a:noFill/>
                    </a:lnT>
                    <a:lnB>
                      <a:noFill/>
                    </a:lnB>
                    <a:noFill/>
                  </a:tcPr>
                </a:tc>
                <a:tc>
                  <a:txBody>
                    <a:bodyPr/>
                    <a:lstStyle/>
                    <a:p>
                      <a:pPr algn="r" fontAlgn="b"/>
                      <a:endParaRPr lang="sv-SE" sz="600" b="0" i="0" u="none" strike="noStrike" dirty="0">
                        <a:solidFill>
                          <a:srgbClr val="000000"/>
                        </a:solidFill>
                        <a:effectLst/>
                        <a:latin typeface="Calibri" panose="020F0502020204030204" pitchFamily="34" charset="0"/>
                      </a:endParaRPr>
                    </a:p>
                  </a:txBody>
                  <a:tcPr marL="4219" marR="4219" marT="4219" marB="0" anchor="b">
                    <a:lnL>
                      <a:noFill/>
                    </a:lnL>
                    <a:lnR>
                      <a:noFill/>
                    </a:lnR>
                    <a:lnT>
                      <a:noFill/>
                    </a:lnT>
                    <a:lnB>
                      <a:noFill/>
                    </a:lnB>
                    <a:noFill/>
                  </a:tcPr>
                </a:tc>
                <a:tc>
                  <a:txBody>
                    <a:bodyPr/>
                    <a:lstStyle/>
                    <a:p>
                      <a:pPr algn="r" fontAlgn="b"/>
                      <a:r>
                        <a:rPr lang="sv-SE" sz="800" b="1" i="0" u="none" strike="noStrike" dirty="0">
                          <a:solidFill>
                            <a:srgbClr val="000000"/>
                          </a:solidFill>
                          <a:effectLst/>
                          <a:latin typeface="Aptos" panose="020B0004020202020204" pitchFamily="34" charset="0"/>
                        </a:rPr>
                        <a:t>1,93</a:t>
                      </a:r>
                    </a:p>
                  </a:txBody>
                  <a:tcPr marL="36000" marR="72000" marT="4219" marB="0" anchor="b">
                    <a:lnL>
                      <a:noFill/>
                    </a:lnL>
                    <a:lnR>
                      <a:noFill/>
                    </a:lnR>
                    <a:lnT>
                      <a:noFill/>
                    </a:lnT>
                    <a:lnB>
                      <a:noFill/>
                    </a:lnB>
                    <a:noFill/>
                  </a:tcPr>
                </a:tc>
                <a:extLst>
                  <a:ext uri="{0D108BD9-81ED-4DB2-BD59-A6C34878D82A}">
                    <a16:rowId xmlns:a16="http://schemas.microsoft.com/office/drawing/2014/main" val="1578629028"/>
                  </a:ext>
                </a:extLst>
              </a:tr>
            </a:tbl>
          </a:graphicData>
        </a:graphic>
      </p:graphicFrame>
      <p:graphicFrame>
        <p:nvGraphicFramePr>
          <p:cNvPr id="4" name="Chart 3">
            <a:extLst>
              <a:ext uri="{FF2B5EF4-FFF2-40B4-BE49-F238E27FC236}">
                <a16:creationId xmlns:a16="http://schemas.microsoft.com/office/drawing/2014/main" id="{6ED75B19-EC97-5C9E-2BE5-7A01FFE86C74}"/>
              </a:ext>
            </a:extLst>
          </p:cNvPr>
          <p:cNvGraphicFramePr>
            <a:graphicFrameLocks/>
          </p:cNvGraphicFramePr>
          <p:nvPr>
            <p:extLst>
              <p:ext uri="{D42A27DB-BD31-4B8C-83A1-F6EECF244321}">
                <p14:modId xmlns:p14="http://schemas.microsoft.com/office/powerpoint/2010/main" val="680824888"/>
              </p:ext>
            </p:extLst>
          </p:nvPr>
        </p:nvGraphicFramePr>
        <p:xfrm>
          <a:off x="2826442" y="5178637"/>
          <a:ext cx="3772590" cy="1930219"/>
        </p:xfrm>
        <a:graphic>
          <a:graphicData uri="http://schemas.openxmlformats.org/drawingml/2006/chart">
            <c:chart xmlns:c="http://schemas.openxmlformats.org/drawingml/2006/chart" xmlns:r="http://schemas.openxmlformats.org/officeDocument/2006/relationships" r:id="rId8"/>
          </a:graphicData>
        </a:graphic>
      </p:graphicFrame>
    </p:spTree>
    <p:extLst>
      <p:ext uri="{BB962C8B-B14F-4D97-AF65-F5344CB8AC3E}">
        <p14:creationId xmlns:p14="http://schemas.microsoft.com/office/powerpoint/2010/main" val="2837033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0248DDA1-EEDD-B9E0-FF34-CEEB0D305359}"/>
              </a:ext>
            </a:extLst>
          </p:cNvPr>
          <p:cNvSpPr/>
          <p:nvPr/>
        </p:nvSpPr>
        <p:spPr>
          <a:xfrm>
            <a:off x="0" y="1000506"/>
            <a:ext cx="6858000" cy="307778"/>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ea typeface="Verdana" panose="020B0604030504040204" pitchFamily="34" charset="0"/>
            </a:endParaRPr>
          </a:p>
        </p:txBody>
      </p:sp>
      <p:sp>
        <p:nvSpPr>
          <p:cNvPr id="10" name="TextBox 9">
            <a:extLst>
              <a:ext uri="{FF2B5EF4-FFF2-40B4-BE49-F238E27FC236}">
                <a16:creationId xmlns:a16="http://schemas.microsoft.com/office/drawing/2014/main" id="{56139649-FE18-04E1-BFE4-839827D58FC9}"/>
              </a:ext>
            </a:extLst>
          </p:cNvPr>
          <p:cNvSpPr txBox="1"/>
          <p:nvPr/>
        </p:nvSpPr>
        <p:spPr>
          <a:xfrm>
            <a:off x="3428761" y="997235"/>
            <a:ext cx="3428999" cy="307777"/>
          </a:xfrm>
          <a:prstGeom prst="rect">
            <a:avLst/>
          </a:prstGeom>
          <a:noFill/>
        </p:spPr>
        <p:txBody>
          <a:bodyPr wrap="square" rtlCol="0">
            <a:spAutoFit/>
          </a:bodyPr>
          <a:lstStyle/>
          <a:p>
            <a:pPr algn="ctr"/>
            <a:r>
              <a:rPr lang="sv-SE" sz="1400" b="1" dirty="0">
                <a:ea typeface="Verdana" panose="020B0604030504040204" pitchFamily="34" charset="0"/>
              </a:rPr>
              <a:t>Juni 2025</a:t>
            </a:r>
          </a:p>
        </p:txBody>
      </p:sp>
      <p:sp>
        <p:nvSpPr>
          <p:cNvPr id="11" name="TextBox 10">
            <a:extLst>
              <a:ext uri="{FF2B5EF4-FFF2-40B4-BE49-F238E27FC236}">
                <a16:creationId xmlns:a16="http://schemas.microsoft.com/office/drawing/2014/main" id="{046112FD-9B94-CCE7-344C-8C23499FFC3E}"/>
              </a:ext>
            </a:extLst>
          </p:cNvPr>
          <p:cNvSpPr txBox="1"/>
          <p:nvPr/>
        </p:nvSpPr>
        <p:spPr>
          <a:xfrm>
            <a:off x="3522955" y="1418538"/>
            <a:ext cx="1895008" cy="1849737"/>
          </a:xfrm>
          <a:prstGeom prst="rect">
            <a:avLst/>
          </a:prstGeom>
          <a:noFill/>
        </p:spPr>
        <p:txBody>
          <a:bodyPr wrap="square" numCol="1" rtlCol="0">
            <a:spAutoFit/>
          </a:bodyPr>
          <a:lstStyle/>
          <a:p>
            <a:pPr>
              <a:lnSpc>
                <a:spcPct val="150000"/>
              </a:lnSpc>
            </a:pPr>
            <a:r>
              <a:rPr lang="sv-SE" sz="1400" b="1" dirty="0">
                <a:ea typeface="Verdana" panose="020B0604030504040204" pitchFamily="34" charset="0"/>
              </a:rPr>
              <a:t>Fondfakta</a:t>
            </a:r>
          </a:p>
          <a:p>
            <a:pPr>
              <a:lnSpc>
                <a:spcPct val="150000"/>
              </a:lnSpc>
            </a:pPr>
            <a:r>
              <a:rPr lang="sv-SE" sz="900" b="1" dirty="0">
                <a:ea typeface="Verdana" panose="020B0604030504040204" pitchFamily="34" charset="0"/>
              </a:rPr>
              <a:t>Namn</a:t>
            </a:r>
          </a:p>
          <a:p>
            <a:pPr>
              <a:lnSpc>
                <a:spcPct val="150000"/>
              </a:lnSpc>
            </a:pPr>
            <a:r>
              <a:rPr lang="sv-SE" sz="900" b="1" dirty="0">
                <a:ea typeface="Verdana" panose="020B0604030504040204" pitchFamily="34" charset="0"/>
              </a:rPr>
              <a:t>ISIN</a:t>
            </a:r>
          </a:p>
          <a:p>
            <a:pPr>
              <a:lnSpc>
                <a:spcPct val="150000"/>
              </a:lnSpc>
            </a:pPr>
            <a:r>
              <a:rPr lang="sv-SE" sz="900" b="1" dirty="0">
                <a:ea typeface="Verdana" panose="020B0604030504040204" pitchFamily="34" charset="0"/>
              </a:rPr>
              <a:t>Valuta</a:t>
            </a:r>
          </a:p>
          <a:p>
            <a:pPr>
              <a:lnSpc>
                <a:spcPct val="150000"/>
              </a:lnSpc>
            </a:pPr>
            <a:r>
              <a:rPr lang="sv-SE" sz="900" b="1" dirty="0">
                <a:ea typeface="Verdana" panose="020B0604030504040204" pitchFamily="34" charset="0"/>
              </a:rPr>
              <a:t>Startdatum</a:t>
            </a:r>
          </a:p>
          <a:p>
            <a:pPr>
              <a:lnSpc>
                <a:spcPct val="150000"/>
              </a:lnSpc>
            </a:pPr>
            <a:r>
              <a:rPr lang="sv-SE" sz="900" b="1" dirty="0">
                <a:ea typeface="Verdana" panose="020B0604030504040204" pitchFamily="34" charset="0"/>
              </a:rPr>
              <a:t>Risknivå</a:t>
            </a:r>
          </a:p>
          <a:p>
            <a:pPr>
              <a:lnSpc>
                <a:spcPct val="150000"/>
              </a:lnSpc>
            </a:pPr>
            <a:r>
              <a:rPr lang="sv-SE" sz="900" b="1" dirty="0">
                <a:ea typeface="Verdana" panose="020B0604030504040204" pitchFamily="34" charset="0"/>
              </a:rPr>
              <a:t>Förvaltningsavgift</a:t>
            </a:r>
          </a:p>
          <a:p>
            <a:pPr>
              <a:lnSpc>
                <a:spcPct val="150000"/>
              </a:lnSpc>
            </a:pPr>
            <a:r>
              <a:rPr lang="sv-SE" sz="900" b="1" dirty="0">
                <a:ea typeface="Verdana" panose="020B0604030504040204" pitchFamily="34" charset="0"/>
              </a:rPr>
              <a:t>Fondförmögenhet (MSEK)</a:t>
            </a:r>
            <a:endParaRPr lang="sv-SE" sz="800" b="1" dirty="0">
              <a:ea typeface="Verdana" panose="020B0604030504040204" pitchFamily="34" charset="0"/>
            </a:endParaRPr>
          </a:p>
        </p:txBody>
      </p:sp>
      <p:sp>
        <p:nvSpPr>
          <p:cNvPr id="12" name="TextBox 11">
            <a:extLst>
              <a:ext uri="{FF2B5EF4-FFF2-40B4-BE49-F238E27FC236}">
                <a16:creationId xmlns:a16="http://schemas.microsoft.com/office/drawing/2014/main" id="{12F60DCB-CF88-13F0-46DD-886BCAC40346}"/>
              </a:ext>
            </a:extLst>
          </p:cNvPr>
          <p:cNvSpPr txBox="1"/>
          <p:nvPr/>
        </p:nvSpPr>
        <p:spPr>
          <a:xfrm>
            <a:off x="4827333" y="1726022"/>
            <a:ext cx="1958576" cy="1734321"/>
          </a:xfrm>
          <a:prstGeom prst="rect">
            <a:avLst/>
          </a:prstGeom>
          <a:noFill/>
        </p:spPr>
        <p:txBody>
          <a:bodyPr wrap="square" rtlCol="0">
            <a:spAutoFit/>
          </a:bodyPr>
          <a:lstStyle/>
          <a:p>
            <a:pPr algn="r">
              <a:lnSpc>
                <a:spcPct val="150000"/>
              </a:lnSpc>
            </a:pPr>
            <a:r>
              <a:rPr lang="sv-SE" sz="900" dirty="0">
                <a:ea typeface="Verdana" panose="020B0604030504040204" pitchFamily="34" charset="0"/>
              </a:rPr>
              <a:t>Humle Sverigefond</a:t>
            </a:r>
          </a:p>
          <a:p>
            <a:pPr algn="r">
              <a:lnSpc>
                <a:spcPct val="150000"/>
              </a:lnSpc>
            </a:pPr>
            <a:r>
              <a:rPr lang="sv-SE" sz="900" dirty="0">
                <a:ea typeface="Verdana" panose="020B0604030504040204" pitchFamily="34" charset="0"/>
              </a:rPr>
              <a:t>SE0002229641</a:t>
            </a:r>
          </a:p>
          <a:p>
            <a:pPr algn="r">
              <a:lnSpc>
                <a:spcPct val="150000"/>
              </a:lnSpc>
            </a:pPr>
            <a:r>
              <a:rPr lang="sv-SE" sz="900" dirty="0">
                <a:ea typeface="Verdana" panose="020B0604030504040204" pitchFamily="34" charset="0"/>
              </a:rPr>
              <a:t>SEK</a:t>
            </a:r>
          </a:p>
          <a:p>
            <a:pPr algn="r">
              <a:lnSpc>
                <a:spcPct val="150000"/>
              </a:lnSpc>
            </a:pPr>
            <a:r>
              <a:rPr lang="sv-SE" sz="900" dirty="0">
                <a:ea typeface="Verdana" panose="020B0604030504040204" pitchFamily="34" charset="0"/>
              </a:rPr>
              <a:t>2008-01-01</a:t>
            </a:r>
          </a:p>
          <a:p>
            <a:pPr algn="r">
              <a:lnSpc>
                <a:spcPct val="150000"/>
              </a:lnSpc>
            </a:pPr>
            <a:r>
              <a:rPr lang="sv-SE" sz="900" dirty="0">
                <a:ea typeface="Verdana" panose="020B0604030504040204" pitchFamily="34" charset="0"/>
              </a:rPr>
              <a:t>6 av 7</a:t>
            </a:r>
          </a:p>
          <a:p>
            <a:pPr algn="r">
              <a:lnSpc>
                <a:spcPct val="150000"/>
              </a:lnSpc>
            </a:pPr>
            <a:r>
              <a:rPr lang="sv-SE" sz="900" dirty="0">
                <a:ea typeface="Verdana" panose="020B0604030504040204" pitchFamily="34" charset="0"/>
              </a:rPr>
              <a:t>1,25%</a:t>
            </a:r>
          </a:p>
          <a:p>
            <a:pPr algn="r">
              <a:lnSpc>
                <a:spcPct val="150000"/>
              </a:lnSpc>
            </a:pPr>
            <a:r>
              <a:rPr lang="sv-SE" sz="900" dirty="0">
                <a:ea typeface="Verdana" panose="020B0604030504040204" pitchFamily="34" charset="0"/>
              </a:rPr>
              <a:t>222</a:t>
            </a:r>
          </a:p>
          <a:p>
            <a:pPr>
              <a:lnSpc>
                <a:spcPct val="150000"/>
              </a:lnSpc>
            </a:pPr>
            <a:endParaRPr lang="sv-SE" sz="900" dirty="0">
              <a:ea typeface="Verdana" panose="020B0604030504040204" pitchFamily="34" charset="0"/>
            </a:endParaRPr>
          </a:p>
        </p:txBody>
      </p:sp>
      <p:sp>
        <p:nvSpPr>
          <p:cNvPr id="16" name="TextBox 15">
            <a:extLst>
              <a:ext uri="{FF2B5EF4-FFF2-40B4-BE49-F238E27FC236}">
                <a16:creationId xmlns:a16="http://schemas.microsoft.com/office/drawing/2014/main" id="{F7B2337B-E6F5-B8CD-A3D9-59D3D2C09894}"/>
              </a:ext>
            </a:extLst>
          </p:cNvPr>
          <p:cNvSpPr txBox="1"/>
          <p:nvPr/>
        </p:nvSpPr>
        <p:spPr>
          <a:xfrm>
            <a:off x="3515331" y="3293715"/>
            <a:ext cx="1987845" cy="1918987"/>
          </a:xfrm>
          <a:prstGeom prst="rect">
            <a:avLst/>
          </a:prstGeom>
          <a:noFill/>
        </p:spPr>
        <p:txBody>
          <a:bodyPr wrap="square" numCol="1" rtlCol="0">
            <a:spAutoFit/>
          </a:bodyPr>
          <a:lstStyle/>
          <a:p>
            <a:pPr algn="l">
              <a:lnSpc>
                <a:spcPct val="150000"/>
              </a:lnSpc>
            </a:pPr>
            <a:r>
              <a:rPr lang="sv-SE" sz="1400" b="1" i="0" u="none" strike="noStrike" baseline="0" dirty="0">
                <a:ea typeface="Verdana" panose="020B0604030504040204" pitchFamily="34" charset="0"/>
              </a:rPr>
              <a:t>Förvaltare</a:t>
            </a:r>
            <a:endParaRPr lang="sv-SE" sz="1400" b="1" dirty="0">
              <a:ea typeface="Verdana" panose="020B0604030504040204" pitchFamily="34" charset="0"/>
            </a:endParaRPr>
          </a:p>
          <a:p>
            <a:pPr algn="l">
              <a:lnSpc>
                <a:spcPct val="150000"/>
              </a:lnSpc>
            </a:pPr>
            <a:r>
              <a:rPr lang="sv-SE" sz="1000" b="1" i="0" u="none" strike="noStrike" baseline="0" dirty="0">
                <a:ea typeface="Verdana" panose="020B0604030504040204" pitchFamily="34" charset="0"/>
              </a:rPr>
              <a:t>Petter Löfqvist</a:t>
            </a:r>
            <a:endParaRPr lang="sv-SE" sz="1000" b="1" dirty="0">
              <a:ea typeface="Verdana" panose="020B0604030504040204" pitchFamily="34" charset="0"/>
            </a:endParaRPr>
          </a:p>
          <a:p>
            <a:pPr algn="l">
              <a:lnSpc>
                <a:spcPct val="150000"/>
              </a:lnSpc>
            </a:pPr>
            <a:r>
              <a:rPr lang="sv-SE" sz="900" dirty="0">
                <a:ea typeface="Verdana" panose="020B0604030504040204" pitchFamily="34" charset="0"/>
              </a:rPr>
              <a:t>13 års erfarenhet av aktieförvaltning med fokus på svenska och nordiska småbolag. Petter kommer senast från Danske Bank och har tidigare varit ansvarig förvaltare på Länsförsäkringar och </a:t>
            </a:r>
            <a:r>
              <a:rPr lang="sv-SE" sz="900" dirty="0" err="1">
                <a:ea typeface="Verdana" panose="020B0604030504040204" pitchFamily="34" charset="0"/>
              </a:rPr>
              <a:t>Evli</a:t>
            </a:r>
            <a:r>
              <a:rPr lang="sv-SE" sz="900" dirty="0">
                <a:ea typeface="Verdana" panose="020B0604030504040204" pitchFamily="34" charset="0"/>
              </a:rPr>
              <a:t>.</a:t>
            </a:r>
          </a:p>
        </p:txBody>
      </p:sp>
      <p:sp>
        <p:nvSpPr>
          <p:cNvPr id="20" name="TextBox 19">
            <a:extLst>
              <a:ext uri="{FF2B5EF4-FFF2-40B4-BE49-F238E27FC236}">
                <a16:creationId xmlns:a16="http://schemas.microsoft.com/office/drawing/2014/main" id="{BA4CDA9A-B3E8-2047-24E9-D9500F4C83E1}"/>
              </a:ext>
            </a:extLst>
          </p:cNvPr>
          <p:cNvSpPr txBox="1"/>
          <p:nvPr/>
        </p:nvSpPr>
        <p:spPr>
          <a:xfrm>
            <a:off x="-478" y="1013196"/>
            <a:ext cx="3428999" cy="307777"/>
          </a:xfrm>
          <a:prstGeom prst="rect">
            <a:avLst/>
          </a:prstGeom>
          <a:noFill/>
        </p:spPr>
        <p:txBody>
          <a:bodyPr wrap="square" rtlCol="0">
            <a:spAutoFit/>
          </a:bodyPr>
          <a:lstStyle/>
          <a:p>
            <a:pPr algn="ctr"/>
            <a:r>
              <a:rPr lang="sv-SE" sz="1400" b="1" dirty="0">
                <a:ea typeface="Verdana" panose="020B0604030504040204" pitchFamily="34" charset="0"/>
              </a:rPr>
              <a:t>Humle Sverigefond</a:t>
            </a:r>
          </a:p>
        </p:txBody>
      </p:sp>
      <p:sp>
        <p:nvSpPr>
          <p:cNvPr id="21" name="TextBox 20">
            <a:extLst>
              <a:ext uri="{FF2B5EF4-FFF2-40B4-BE49-F238E27FC236}">
                <a16:creationId xmlns:a16="http://schemas.microsoft.com/office/drawing/2014/main" id="{C6444D1A-166B-497D-59FA-9A5556A6FE5F}"/>
              </a:ext>
            </a:extLst>
          </p:cNvPr>
          <p:cNvSpPr txBox="1"/>
          <p:nvPr/>
        </p:nvSpPr>
        <p:spPr>
          <a:xfrm>
            <a:off x="105400" y="9425978"/>
            <a:ext cx="6621512" cy="415498"/>
          </a:xfrm>
          <a:prstGeom prst="rect">
            <a:avLst/>
          </a:prstGeom>
          <a:noFill/>
        </p:spPr>
        <p:txBody>
          <a:bodyPr wrap="square" rtlCol="0">
            <a:spAutoFit/>
          </a:bodyPr>
          <a:lstStyle/>
          <a:p>
            <a:pPr algn="l"/>
            <a:r>
              <a:rPr lang="sv-SE" sz="700" b="0" i="0" u="none" strike="noStrike" baseline="0" dirty="0">
                <a:solidFill>
                  <a:srgbClr val="000000"/>
                </a:solidFill>
                <a:latin typeface="Lab Grotesque"/>
              </a:rPr>
              <a:t>Historisk avkastning är ingen garanti för framtida avkastning. De pengar som placeras i fonderna i denna presentation kan både öka och minska i värde och det är inte säkert att en investerare får tillbaka hela det insatta kapitalet. Ytterligare information finns i fondernas faktablad, informationsbroschyr, årsberättelse och halvårsredogörelse finns på </a:t>
            </a:r>
            <a:r>
              <a:rPr lang="sv-SE" sz="700" b="0" i="0" u="sng" strike="noStrike" baseline="0" dirty="0">
                <a:solidFill>
                  <a:srgbClr val="000000"/>
                </a:solidFill>
                <a:latin typeface="Lab Grotesque"/>
              </a:rPr>
              <a:t>www.humlefonder.se</a:t>
            </a:r>
            <a:endParaRPr lang="sv-SE" sz="700" dirty="0">
              <a:ea typeface="Verdana" panose="020B0604030504040204" pitchFamily="34" charset="0"/>
            </a:endParaRPr>
          </a:p>
        </p:txBody>
      </p:sp>
      <p:cxnSp>
        <p:nvCxnSpPr>
          <p:cNvPr id="23" name="Straight Connector 22">
            <a:extLst>
              <a:ext uri="{FF2B5EF4-FFF2-40B4-BE49-F238E27FC236}">
                <a16:creationId xmlns:a16="http://schemas.microsoft.com/office/drawing/2014/main" id="{2AD0D69C-0820-AD54-58A3-26456389500F}"/>
              </a:ext>
            </a:extLst>
          </p:cNvPr>
          <p:cNvCxnSpPr/>
          <p:nvPr/>
        </p:nvCxnSpPr>
        <p:spPr>
          <a:xfrm>
            <a:off x="105399" y="1414453"/>
            <a:ext cx="3256014" cy="0"/>
          </a:xfrm>
          <a:prstGeom prst="line">
            <a:avLst/>
          </a:prstGeom>
          <a:ln w="63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6A3224DC-14C5-5A69-C1C4-1CA7F66BB553}"/>
              </a:ext>
            </a:extLst>
          </p:cNvPr>
          <p:cNvCxnSpPr/>
          <p:nvPr/>
        </p:nvCxnSpPr>
        <p:spPr>
          <a:xfrm>
            <a:off x="3469126" y="1414453"/>
            <a:ext cx="3256014" cy="0"/>
          </a:xfrm>
          <a:prstGeom prst="line">
            <a:avLst/>
          </a:prstGeom>
          <a:ln w="63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 name="Straight Connector 1">
            <a:extLst>
              <a:ext uri="{FF2B5EF4-FFF2-40B4-BE49-F238E27FC236}">
                <a16:creationId xmlns:a16="http://schemas.microsoft.com/office/drawing/2014/main" id="{6B8DF46F-F399-BAE8-8086-835C220907CE}"/>
              </a:ext>
            </a:extLst>
          </p:cNvPr>
          <p:cNvCxnSpPr/>
          <p:nvPr/>
        </p:nvCxnSpPr>
        <p:spPr>
          <a:xfrm>
            <a:off x="3529895" y="3282127"/>
            <a:ext cx="3256014" cy="0"/>
          </a:xfrm>
          <a:prstGeom prst="line">
            <a:avLst/>
          </a:prstGeom>
          <a:ln w="63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 name="Straight Connector 4">
            <a:extLst>
              <a:ext uri="{FF2B5EF4-FFF2-40B4-BE49-F238E27FC236}">
                <a16:creationId xmlns:a16="http://schemas.microsoft.com/office/drawing/2014/main" id="{3CA5C8D2-D4A9-5000-8156-D0F3B13636AA}"/>
              </a:ext>
            </a:extLst>
          </p:cNvPr>
          <p:cNvCxnSpPr/>
          <p:nvPr/>
        </p:nvCxnSpPr>
        <p:spPr>
          <a:xfrm>
            <a:off x="3515331" y="5266496"/>
            <a:ext cx="3256014" cy="0"/>
          </a:xfrm>
          <a:prstGeom prst="line">
            <a:avLst/>
          </a:prstGeom>
          <a:ln w="6350">
            <a:solidFill>
              <a:schemeClr val="tx1"/>
            </a:solidFill>
          </a:ln>
        </p:spPr>
        <p:style>
          <a:lnRef idx="2">
            <a:schemeClr val="accent1"/>
          </a:lnRef>
          <a:fillRef idx="0">
            <a:schemeClr val="accent1"/>
          </a:fillRef>
          <a:effectRef idx="1">
            <a:schemeClr val="accent1"/>
          </a:effectRef>
          <a:fontRef idx="minor">
            <a:schemeClr val="tx1"/>
          </a:fontRef>
        </p:style>
      </p:cxnSp>
      <p:sp>
        <p:nvSpPr>
          <p:cNvPr id="6" name="TextBox 5">
            <a:extLst>
              <a:ext uri="{FF2B5EF4-FFF2-40B4-BE49-F238E27FC236}">
                <a16:creationId xmlns:a16="http://schemas.microsoft.com/office/drawing/2014/main" id="{1E4218AD-C2AA-4BC0-00DF-077E48805A94}"/>
              </a:ext>
            </a:extLst>
          </p:cNvPr>
          <p:cNvSpPr txBox="1"/>
          <p:nvPr/>
        </p:nvSpPr>
        <p:spPr>
          <a:xfrm>
            <a:off x="3515331" y="5291783"/>
            <a:ext cx="3428999" cy="307777"/>
          </a:xfrm>
          <a:prstGeom prst="rect">
            <a:avLst/>
          </a:prstGeom>
          <a:noFill/>
        </p:spPr>
        <p:txBody>
          <a:bodyPr wrap="square" rtlCol="0">
            <a:spAutoFit/>
          </a:bodyPr>
          <a:lstStyle/>
          <a:p>
            <a:r>
              <a:rPr lang="sv-SE" sz="1400" b="1" dirty="0">
                <a:ea typeface="Verdana" panose="020B0604030504040204" pitchFamily="34" charset="0"/>
              </a:rPr>
              <a:t>Utveckling 5 år</a:t>
            </a:r>
          </a:p>
        </p:txBody>
      </p:sp>
      <p:pic>
        <p:nvPicPr>
          <p:cNvPr id="33" name="Picture 32">
            <a:extLst>
              <a:ext uri="{FF2B5EF4-FFF2-40B4-BE49-F238E27FC236}">
                <a16:creationId xmlns:a16="http://schemas.microsoft.com/office/drawing/2014/main" id="{CD952976-6DA1-F4AB-530C-56BDF6C96AC2}"/>
              </a:ext>
            </a:extLst>
          </p:cNvPr>
          <p:cNvPicPr>
            <a:picLocks noChangeAspect="1"/>
          </p:cNvPicPr>
          <p:nvPr/>
        </p:nvPicPr>
        <p:blipFill rotWithShape="1">
          <a:blip r:embed="rId3"/>
          <a:srcRect l="10107" t="8974" r="12835" b="11095"/>
          <a:stretch/>
        </p:blipFill>
        <p:spPr>
          <a:xfrm>
            <a:off x="978033" y="119854"/>
            <a:ext cx="755373" cy="769749"/>
          </a:xfrm>
          <a:prstGeom prst="rect">
            <a:avLst/>
          </a:prstGeom>
        </p:spPr>
      </p:pic>
      <p:sp>
        <p:nvSpPr>
          <p:cNvPr id="7" name="Rectangle 6">
            <a:extLst>
              <a:ext uri="{FF2B5EF4-FFF2-40B4-BE49-F238E27FC236}">
                <a16:creationId xmlns:a16="http://schemas.microsoft.com/office/drawing/2014/main" id="{0C58B147-0C94-41D5-399A-62EB3912434B}"/>
              </a:ext>
            </a:extLst>
          </p:cNvPr>
          <p:cNvSpPr/>
          <p:nvPr/>
        </p:nvSpPr>
        <p:spPr>
          <a:xfrm>
            <a:off x="0" y="0"/>
            <a:ext cx="6858000" cy="1009923"/>
          </a:xfrm>
          <a:prstGeom prst="rect">
            <a:avLst/>
          </a:prstGeom>
          <a:solidFill>
            <a:srgbClr val="00695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sz="4800" dirty="0">
              <a:ea typeface="Verdana" panose="020B0604030504040204" pitchFamily="34" charset="0"/>
            </a:endParaRPr>
          </a:p>
        </p:txBody>
      </p:sp>
      <p:pic>
        <p:nvPicPr>
          <p:cNvPr id="1026" name="Picture 2" descr="featured">
            <a:extLst>
              <a:ext uri="{FF2B5EF4-FFF2-40B4-BE49-F238E27FC236}">
                <a16:creationId xmlns:a16="http://schemas.microsoft.com/office/drawing/2014/main" id="{B12BCA9D-C093-A08C-42FB-5DC2D6E2B523}"/>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9597" t="2804" r="31109" b="2015"/>
          <a:stretch/>
        </p:blipFill>
        <p:spPr bwMode="auto">
          <a:xfrm>
            <a:off x="5505198" y="3676143"/>
            <a:ext cx="1246279" cy="1263378"/>
          </a:xfrm>
          <a:prstGeom prst="ellipse">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12802ED1-DC8F-A186-7523-732C2923DEA6}"/>
              </a:ext>
            </a:extLst>
          </p:cNvPr>
          <p:cNvSpPr txBox="1"/>
          <p:nvPr/>
        </p:nvSpPr>
        <p:spPr>
          <a:xfrm>
            <a:off x="199353" y="1418538"/>
            <a:ext cx="3256014" cy="2472985"/>
          </a:xfrm>
          <a:prstGeom prst="rect">
            <a:avLst/>
          </a:prstGeom>
          <a:noFill/>
        </p:spPr>
        <p:txBody>
          <a:bodyPr wrap="square" numCol="1" rtlCol="0">
            <a:spAutoFit/>
          </a:bodyPr>
          <a:lstStyle/>
          <a:p>
            <a:pPr>
              <a:lnSpc>
                <a:spcPct val="150000"/>
              </a:lnSpc>
            </a:pPr>
            <a:r>
              <a:rPr lang="sv-SE" sz="1400" b="1" dirty="0">
                <a:ea typeface="Verdana" panose="020B0604030504040204" pitchFamily="34" charset="0"/>
              </a:rPr>
              <a:t>Förvaltarkommentar</a:t>
            </a:r>
          </a:p>
          <a:p>
            <a:pPr marR="0" algn="l" rtl="0">
              <a:lnSpc>
                <a:spcPct val="150000"/>
              </a:lnSpc>
            </a:pPr>
            <a:r>
              <a:rPr lang="sv-SE" sz="900" b="0" i="0" u="none" strike="noStrike" baseline="0" dirty="0">
                <a:solidFill>
                  <a:srgbClr val="000000"/>
                </a:solidFill>
              </a:rPr>
              <a:t>Under månaden </a:t>
            </a:r>
            <a:r>
              <a:rPr lang="sv-SE" sz="900" dirty="0">
                <a:solidFill>
                  <a:srgbClr val="000000"/>
                </a:solidFill>
              </a:rPr>
              <a:t>ökade</a:t>
            </a:r>
            <a:r>
              <a:rPr lang="sv-SE" sz="900" b="0" i="0" u="none" strike="noStrike" baseline="0" dirty="0">
                <a:solidFill>
                  <a:srgbClr val="000000"/>
                </a:solidFill>
              </a:rPr>
              <a:t> fondens värde 1,03 procent och fondens jämförelseindex (SIXPRX Index) ökade 0,49 procent. De senaste tolv månaderna har fondens värde minskat 5,01 procent och fondens jämförelseindex minskat 1,80 procent.</a:t>
            </a:r>
          </a:p>
          <a:p>
            <a:pPr marR="0" algn="l" rtl="0">
              <a:lnSpc>
                <a:spcPct val="150000"/>
              </a:lnSpc>
            </a:pPr>
            <a:endParaRPr lang="sv-SE" sz="900" b="0" i="0" u="none" strike="noStrike" baseline="0" dirty="0">
              <a:solidFill>
                <a:srgbClr val="000000"/>
              </a:solidFill>
            </a:endParaRPr>
          </a:p>
          <a:p>
            <a:pPr marR="0" algn="l" rtl="0">
              <a:lnSpc>
                <a:spcPct val="150000"/>
              </a:lnSpc>
            </a:pPr>
            <a:r>
              <a:rPr lang="sv-SE" sz="900" b="0" i="0" u="none" strike="noStrike" baseline="0" dirty="0">
                <a:solidFill>
                  <a:srgbClr val="000000"/>
                </a:solidFill>
              </a:rPr>
              <a:t>Starkast kursutveckling i portföljen under månaden stod </a:t>
            </a:r>
            <a:r>
              <a:rPr lang="sv-SE" sz="900" b="0" i="0" u="none" strike="noStrike" baseline="0" dirty="0" err="1">
                <a:solidFill>
                  <a:srgbClr val="000000"/>
                </a:solidFill>
              </a:rPr>
              <a:t>Vitec</a:t>
            </a:r>
            <a:r>
              <a:rPr lang="sv-SE" sz="900" b="0" i="0" u="none" strike="noStrike" baseline="0" dirty="0">
                <a:solidFill>
                  <a:srgbClr val="000000"/>
                </a:solidFill>
              </a:rPr>
              <a:t> för med en uppgång på 10,63 procent. Starkast bidrag till den totala avkastningen i portföljen kommer från </a:t>
            </a:r>
            <a:r>
              <a:rPr lang="sv-SE" sz="900" b="0" i="0" u="none" strike="noStrike" baseline="0" dirty="0" err="1">
                <a:solidFill>
                  <a:srgbClr val="000000"/>
                </a:solidFill>
              </a:rPr>
              <a:t>Sectra</a:t>
            </a:r>
            <a:r>
              <a:rPr lang="sv-SE" sz="900" b="0" i="0" u="none" strike="noStrike" baseline="0" dirty="0">
                <a:solidFill>
                  <a:srgbClr val="000000"/>
                </a:solidFill>
              </a:rPr>
              <a:t>, </a:t>
            </a:r>
            <a:r>
              <a:rPr lang="sv-SE" sz="900" b="0" i="0" u="none" strike="noStrike" baseline="0" dirty="0" err="1">
                <a:solidFill>
                  <a:srgbClr val="000000"/>
                </a:solidFill>
              </a:rPr>
              <a:t>Vitec</a:t>
            </a:r>
            <a:r>
              <a:rPr lang="sv-SE" sz="900" b="0" i="0" u="none" strike="noStrike" baseline="0" dirty="0">
                <a:solidFill>
                  <a:srgbClr val="000000"/>
                </a:solidFill>
              </a:rPr>
              <a:t> och Beijer Ref.. De största negativa bidragen kom från </a:t>
            </a:r>
            <a:r>
              <a:rPr lang="sv-SE" sz="900" b="0" i="0" u="none" strike="noStrike" baseline="0" dirty="0" err="1">
                <a:solidFill>
                  <a:srgbClr val="000000"/>
                </a:solidFill>
              </a:rPr>
              <a:t>Troax</a:t>
            </a:r>
            <a:r>
              <a:rPr lang="sv-SE" sz="900" dirty="0">
                <a:solidFill>
                  <a:srgbClr val="000000"/>
                </a:solidFill>
              </a:rPr>
              <a:t>, AstraZeneca och Alfa Laval.</a:t>
            </a:r>
            <a:endParaRPr lang="sv-SE" sz="900" b="0" i="0" u="none" strike="noStrike" baseline="0" dirty="0">
              <a:solidFill>
                <a:srgbClr val="000000"/>
              </a:solidFill>
            </a:endParaRPr>
          </a:p>
        </p:txBody>
      </p:sp>
      <p:cxnSp>
        <p:nvCxnSpPr>
          <p:cNvPr id="25" name="Straight Connector 24">
            <a:extLst>
              <a:ext uri="{FF2B5EF4-FFF2-40B4-BE49-F238E27FC236}">
                <a16:creationId xmlns:a16="http://schemas.microsoft.com/office/drawing/2014/main" id="{68AECA29-766F-4542-0B7C-8E3914D95223}"/>
              </a:ext>
            </a:extLst>
          </p:cNvPr>
          <p:cNvCxnSpPr/>
          <p:nvPr/>
        </p:nvCxnSpPr>
        <p:spPr>
          <a:xfrm>
            <a:off x="106523" y="4182522"/>
            <a:ext cx="3256014" cy="0"/>
          </a:xfrm>
          <a:prstGeom prst="line">
            <a:avLst/>
          </a:prstGeom>
          <a:ln w="6350">
            <a:solidFill>
              <a:schemeClr val="tx1"/>
            </a:solidFill>
          </a:ln>
        </p:spPr>
        <p:style>
          <a:lnRef idx="2">
            <a:schemeClr val="accent1"/>
          </a:lnRef>
          <a:fillRef idx="0">
            <a:schemeClr val="accent1"/>
          </a:fillRef>
          <a:effectRef idx="1">
            <a:schemeClr val="accent1"/>
          </a:effectRef>
          <a:fontRef idx="minor">
            <a:schemeClr val="tx1"/>
          </a:fontRef>
        </p:style>
      </p:cxnSp>
      <p:pic>
        <p:nvPicPr>
          <p:cNvPr id="32" name="Picture 31" descr="A white text on a black background&#10;&#10;Description automatically generated">
            <a:extLst>
              <a:ext uri="{FF2B5EF4-FFF2-40B4-BE49-F238E27FC236}">
                <a16:creationId xmlns:a16="http://schemas.microsoft.com/office/drawing/2014/main" id="{DF6227ED-80A0-96B3-B2D4-4885217E138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15985" y="-190627"/>
            <a:ext cx="4184791" cy="1392630"/>
          </a:xfrm>
          <a:prstGeom prst="rect">
            <a:avLst/>
          </a:prstGeom>
        </p:spPr>
      </p:pic>
      <p:sp>
        <p:nvSpPr>
          <p:cNvPr id="35" name="TextBox 34">
            <a:extLst>
              <a:ext uri="{FF2B5EF4-FFF2-40B4-BE49-F238E27FC236}">
                <a16:creationId xmlns:a16="http://schemas.microsoft.com/office/drawing/2014/main" id="{0DF0F854-AE8A-7FE8-B293-6F6DC5DAA632}"/>
              </a:ext>
            </a:extLst>
          </p:cNvPr>
          <p:cNvSpPr txBox="1"/>
          <p:nvPr/>
        </p:nvSpPr>
        <p:spPr>
          <a:xfrm>
            <a:off x="4632331" y="666841"/>
            <a:ext cx="1571264" cy="261610"/>
          </a:xfrm>
          <a:prstGeom prst="rect">
            <a:avLst/>
          </a:prstGeom>
          <a:noFill/>
        </p:spPr>
        <p:txBody>
          <a:bodyPr wrap="none" rtlCol="0">
            <a:spAutoFit/>
          </a:bodyPr>
          <a:lstStyle/>
          <a:p>
            <a:r>
              <a:rPr lang="en-GB" sz="1100" dirty="0" err="1">
                <a:solidFill>
                  <a:schemeClr val="bg1"/>
                </a:solidFill>
              </a:rPr>
              <a:t>Spara</a:t>
            </a:r>
            <a:r>
              <a:rPr lang="en-GB" sz="1100" dirty="0">
                <a:solidFill>
                  <a:schemeClr val="bg1"/>
                </a:solidFill>
              </a:rPr>
              <a:t> för </a:t>
            </a:r>
            <a:r>
              <a:rPr lang="en-GB" sz="1100" dirty="0" err="1">
                <a:solidFill>
                  <a:schemeClr val="bg1"/>
                </a:solidFill>
              </a:rPr>
              <a:t>allas</a:t>
            </a:r>
            <a:r>
              <a:rPr lang="en-GB" sz="1100" dirty="0">
                <a:solidFill>
                  <a:schemeClr val="bg1"/>
                </a:solidFill>
              </a:rPr>
              <a:t> </a:t>
            </a:r>
            <a:r>
              <a:rPr lang="en-GB" sz="1100" dirty="0" err="1">
                <a:solidFill>
                  <a:schemeClr val="bg1"/>
                </a:solidFill>
              </a:rPr>
              <a:t>framtid</a:t>
            </a:r>
            <a:r>
              <a:rPr lang="en-GB" sz="1100" dirty="0">
                <a:solidFill>
                  <a:schemeClr val="bg1"/>
                </a:solidFill>
              </a:rPr>
              <a:t>.</a:t>
            </a:r>
            <a:endParaRPr lang="sv-SE" sz="1100" dirty="0">
              <a:solidFill>
                <a:schemeClr val="bg1"/>
              </a:solidFill>
            </a:endParaRPr>
          </a:p>
        </p:txBody>
      </p:sp>
      <p:sp>
        <p:nvSpPr>
          <p:cNvPr id="3" name="TextBox 2">
            <a:extLst>
              <a:ext uri="{FF2B5EF4-FFF2-40B4-BE49-F238E27FC236}">
                <a16:creationId xmlns:a16="http://schemas.microsoft.com/office/drawing/2014/main" id="{6CE221B4-0942-36BA-94C5-85D36946EAF0}"/>
              </a:ext>
            </a:extLst>
          </p:cNvPr>
          <p:cNvSpPr txBox="1"/>
          <p:nvPr/>
        </p:nvSpPr>
        <p:spPr>
          <a:xfrm>
            <a:off x="515977" y="4317507"/>
            <a:ext cx="2753503" cy="5209118"/>
          </a:xfrm>
          <a:prstGeom prst="rect">
            <a:avLst/>
          </a:prstGeom>
          <a:noFill/>
        </p:spPr>
        <p:txBody>
          <a:bodyPr wrap="square" rtlCol="0">
            <a:spAutoFit/>
          </a:bodyPr>
          <a:lstStyle/>
          <a:p>
            <a:r>
              <a:rPr lang="sv-SE" sz="950" b="1" dirty="0">
                <a:solidFill>
                  <a:srgbClr val="000000"/>
                </a:solidFill>
                <a:effectLst/>
                <a:ea typeface="Verdana" panose="020B0604030504040204" pitchFamily="34" charset="0"/>
              </a:rPr>
              <a:t>Fonden</a:t>
            </a:r>
            <a:endParaRPr lang="sv-SE" sz="950" dirty="0">
              <a:effectLst/>
              <a:ea typeface="Verdana" panose="020B0604030504040204" pitchFamily="34" charset="0"/>
            </a:endParaRPr>
          </a:p>
          <a:p>
            <a:r>
              <a:rPr lang="sv-SE" sz="950" dirty="0">
                <a:solidFill>
                  <a:srgbClr val="000000"/>
                </a:solidFill>
                <a:effectLst/>
                <a:ea typeface="Verdana" panose="020B0604030504040204" pitchFamily="34" charset="0"/>
              </a:rPr>
              <a:t>Humle Sverigefond är en aktivt förvaltad aktiefond som investerar i bolag noterade i Sverige. Det är en fond för dig som är övertygad att den innovationskraft och konkurrenskraft även i framtiden kommer att bestå och att dessa bolag har förutsättningar att skapa rätt avkastning.</a:t>
            </a:r>
          </a:p>
          <a:p>
            <a:endParaRPr lang="sv-SE" sz="950" dirty="0">
              <a:effectLst/>
              <a:ea typeface="Verdana" panose="020B0604030504040204" pitchFamily="34" charset="0"/>
            </a:endParaRPr>
          </a:p>
          <a:p>
            <a:r>
              <a:rPr lang="sv-SE" sz="950" b="1" dirty="0">
                <a:solidFill>
                  <a:srgbClr val="000000"/>
                </a:solidFill>
                <a:effectLst/>
                <a:ea typeface="Verdana" panose="020B0604030504040204" pitchFamily="34" charset="0"/>
              </a:rPr>
              <a:t>Svenska aktiemarknaden</a:t>
            </a:r>
            <a:endParaRPr lang="sv-SE" sz="950" dirty="0">
              <a:effectLst/>
              <a:ea typeface="Verdana" panose="020B0604030504040204" pitchFamily="34" charset="0"/>
            </a:endParaRPr>
          </a:p>
          <a:p>
            <a:r>
              <a:rPr lang="sv-SE" sz="950" dirty="0">
                <a:solidFill>
                  <a:srgbClr val="000000"/>
                </a:solidFill>
                <a:ea typeface="Verdana" panose="020B0604030504040204" pitchFamily="34" charset="0"/>
              </a:rPr>
              <a:t>Den svenska aktiemarknaden kan betecknas som globalt investeringsuniversum i miniatyr. Sverige med sin historik av innovation, industri och teknik har skapat några av världens ledande bolag inom ett flertal branscher. Stark innovationskraft, en liten hemmamarknad och en kapitalmarknad som under lång tid har varit beredd att skjuta till riskvilligt kapital har skapat en fantastisk grogrund för globala exportsuccéer och tekniska ledare. </a:t>
            </a:r>
            <a:endParaRPr lang="sv-SE" sz="950" dirty="0">
              <a:effectLst/>
              <a:ea typeface="Verdana" panose="020B0604030504040204" pitchFamily="34" charset="0"/>
            </a:endParaRPr>
          </a:p>
          <a:p>
            <a:r>
              <a:rPr lang="sv-SE" sz="950" b="1" dirty="0">
                <a:solidFill>
                  <a:srgbClr val="000000"/>
                </a:solidFill>
                <a:effectLst/>
                <a:ea typeface="Verdana" panose="020B0604030504040204" pitchFamily="34" charset="0"/>
              </a:rPr>
              <a:t> </a:t>
            </a:r>
            <a:endParaRPr lang="sv-SE" sz="950" dirty="0">
              <a:effectLst/>
              <a:ea typeface="Verdana" panose="020B0604030504040204" pitchFamily="34" charset="0"/>
            </a:endParaRPr>
          </a:p>
          <a:p>
            <a:r>
              <a:rPr lang="sv-SE" sz="950" b="1" dirty="0">
                <a:solidFill>
                  <a:srgbClr val="000000"/>
                </a:solidFill>
                <a:effectLst/>
                <a:ea typeface="Verdana" panose="020B0604030504040204" pitchFamily="34" charset="0"/>
              </a:rPr>
              <a:t>Hållbarhet</a:t>
            </a:r>
            <a:endParaRPr lang="sv-SE" sz="950" dirty="0">
              <a:effectLst/>
              <a:ea typeface="Verdana" panose="020B0604030504040204" pitchFamily="34" charset="0"/>
            </a:endParaRPr>
          </a:p>
          <a:p>
            <a:r>
              <a:rPr lang="sv-SE" sz="950" dirty="0">
                <a:solidFill>
                  <a:srgbClr val="000000"/>
                </a:solidFill>
                <a:effectLst/>
                <a:ea typeface="Verdana" panose="020B0604030504040204" pitchFamily="34" charset="0"/>
              </a:rPr>
              <a:t>Som oberoende fondbolag kan vi bidra till bolagens hållbarhet genom en kontinuerlig dialog och inflytande för att påverka bolag i rätt riktning mot hållbart värdeskapande.</a:t>
            </a:r>
            <a:endParaRPr lang="sv-SE" sz="950" dirty="0">
              <a:solidFill>
                <a:srgbClr val="000000"/>
              </a:solidFill>
              <a:ea typeface="Verdana" panose="020B0604030504040204" pitchFamily="34" charset="0"/>
            </a:endParaRPr>
          </a:p>
          <a:p>
            <a:endParaRPr lang="sv-SE" sz="950" dirty="0">
              <a:solidFill>
                <a:srgbClr val="000000"/>
              </a:solidFill>
              <a:effectLst/>
              <a:ea typeface="Verdana" panose="020B0604030504040204" pitchFamily="34" charset="0"/>
            </a:endParaRPr>
          </a:p>
          <a:p>
            <a:r>
              <a:rPr lang="sv-SE" sz="950" b="1" dirty="0">
                <a:solidFill>
                  <a:srgbClr val="000000"/>
                </a:solidFill>
                <a:ea typeface="Verdana" panose="020B0604030504040204" pitchFamily="34" charset="0"/>
              </a:rPr>
              <a:t>Rätt avkastning</a:t>
            </a:r>
          </a:p>
          <a:p>
            <a:r>
              <a:rPr lang="sv-SE" sz="950" dirty="0">
                <a:solidFill>
                  <a:srgbClr val="000000"/>
                </a:solidFill>
                <a:effectLst/>
                <a:ea typeface="Verdana" panose="020B0604030504040204" pitchFamily="34" charset="0"/>
              </a:rPr>
              <a:t>Vi vill kunna </a:t>
            </a:r>
            <a:r>
              <a:rPr lang="sv-SE" sz="950" dirty="0">
                <a:solidFill>
                  <a:srgbClr val="000000"/>
                </a:solidFill>
                <a:ea typeface="Verdana" panose="020B0604030504040204" pitchFamily="34" charset="0"/>
              </a:rPr>
              <a:t>ge våra sparare det vi kallar för ”rätt avkastning”, det vill säga avkastning från bolag som vi bedömer har förutsättningar att generera långsiktig vinsttillväxt. Samtidigt under resans gång vill vi även att bolagen ska bidra till samhällets positiva utveckling på ett hållbart sätt. </a:t>
            </a:r>
            <a:endParaRPr lang="sv-SE" sz="950" dirty="0">
              <a:effectLst/>
              <a:ea typeface="Verdana" panose="020B0604030504040204" pitchFamily="34" charset="0"/>
            </a:endParaRPr>
          </a:p>
        </p:txBody>
      </p:sp>
      <p:pic>
        <p:nvPicPr>
          <p:cNvPr id="8" name="Picture 2">
            <a:extLst>
              <a:ext uri="{FF2B5EF4-FFF2-40B4-BE49-F238E27FC236}">
                <a16:creationId xmlns:a16="http://schemas.microsoft.com/office/drawing/2014/main" id="{CD0F5842-5CE3-40CB-BC9E-F51ADD1E777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6655" y="4337318"/>
            <a:ext cx="432000" cy="4320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a:extLst>
              <a:ext uri="{FF2B5EF4-FFF2-40B4-BE49-F238E27FC236}">
                <a16:creationId xmlns:a16="http://schemas.microsoft.com/office/drawing/2014/main" id="{BEDDFC61-9F1B-225B-22BF-887D52F784A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3594" y="5584720"/>
            <a:ext cx="432000" cy="43200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6">
            <a:extLst>
              <a:ext uri="{FF2B5EF4-FFF2-40B4-BE49-F238E27FC236}">
                <a16:creationId xmlns:a16="http://schemas.microsoft.com/office/drawing/2014/main" id="{2B3D9F1E-D518-C941-F5BA-FD275063CBD5}"/>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6805" y="7353663"/>
            <a:ext cx="432000" cy="432000"/>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8">
            <a:extLst>
              <a:ext uri="{FF2B5EF4-FFF2-40B4-BE49-F238E27FC236}">
                <a16:creationId xmlns:a16="http://schemas.microsoft.com/office/drawing/2014/main" id="{81F49FDC-425D-2226-05E9-7D2E2A176605}"/>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3594" y="8271462"/>
            <a:ext cx="432000" cy="432000"/>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36">
            <a:extLst>
              <a:ext uri="{FF2B5EF4-FFF2-40B4-BE49-F238E27FC236}">
                <a16:creationId xmlns:a16="http://schemas.microsoft.com/office/drawing/2014/main" id="{646E6C7F-C9CF-9062-5994-E7D0FE479BE1}"/>
              </a:ext>
            </a:extLst>
          </p:cNvPr>
          <p:cNvPicPr>
            <a:picLocks noChangeAspect="1"/>
          </p:cNvPicPr>
          <p:nvPr/>
        </p:nvPicPr>
        <p:blipFill>
          <a:blip r:embed="rId10"/>
          <a:stretch>
            <a:fillRect/>
          </a:stretch>
        </p:blipFill>
        <p:spPr>
          <a:xfrm>
            <a:off x="3498018" y="8379568"/>
            <a:ext cx="882051" cy="757818"/>
          </a:xfrm>
          <a:prstGeom prst="rect">
            <a:avLst/>
          </a:prstGeom>
        </p:spPr>
      </p:pic>
      <p:cxnSp>
        <p:nvCxnSpPr>
          <p:cNvPr id="38" name="Straight Connector 37">
            <a:extLst>
              <a:ext uri="{FF2B5EF4-FFF2-40B4-BE49-F238E27FC236}">
                <a16:creationId xmlns:a16="http://schemas.microsoft.com/office/drawing/2014/main" id="{D9118E95-CEA0-CD16-F4AF-52FD08384845}"/>
              </a:ext>
            </a:extLst>
          </p:cNvPr>
          <p:cNvCxnSpPr/>
          <p:nvPr/>
        </p:nvCxnSpPr>
        <p:spPr>
          <a:xfrm>
            <a:off x="3428521" y="8165599"/>
            <a:ext cx="3256014" cy="0"/>
          </a:xfrm>
          <a:prstGeom prst="line">
            <a:avLst/>
          </a:prstGeom>
          <a:ln w="6350">
            <a:solidFill>
              <a:schemeClr val="tx1"/>
            </a:solidFill>
          </a:ln>
        </p:spPr>
        <p:style>
          <a:lnRef idx="2">
            <a:schemeClr val="accent1"/>
          </a:lnRef>
          <a:fillRef idx="0">
            <a:schemeClr val="accent1"/>
          </a:fillRef>
          <a:effectRef idx="1">
            <a:schemeClr val="accent1"/>
          </a:effectRef>
          <a:fontRef idx="minor">
            <a:schemeClr val="tx1"/>
          </a:fontRef>
        </p:style>
      </p:cxnSp>
      <p:sp>
        <p:nvSpPr>
          <p:cNvPr id="39" name="TextBox 38">
            <a:extLst>
              <a:ext uri="{FF2B5EF4-FFF2-40B4-BE49-F238E27FC236}">
                <a16:creationId xmlns:a16="http://schemas.microsoft.com/office/drawing/2014/main" id="{047707DE-EB68-F570-1C86-81E085BF06DA}"/>
              </a:ext>
            </a:extLst>
          </p:cNvPr>
          <p:cNvSpPr txBox="1"/>
          <p:nvPr/>
        </p:nvSpPr>
        <p:spPr>
          <a:xfrm>
            <a:off x="4336637" y="8629930"/>
            <a:ext cx="2340705" cy="230832"/>
          </a:xfrm>
          <a:prstGeom prst="rect">
            <a:avLst/>
          </a:prstGeom>
          <a:noFill/>
        </p:spPr>
        <p:txBody>
          <a:bodyPr wrap="none" rtlCol="0">
            <a:spAutoFit/>
          </a:bodyPr>
          <a:lstStyle/>
          <a:p>
            <a:r>
              <a:rPr lang="sv-SE" sz="900" dirty="0"/>
              <a:t>Fota denna QR-kod och få vårt månadsbrev</a:t>
            </a:r>
          </a:p>
        </p:txBody>
      </p:sp>
      <p:graphicFrame>
        <p:nvGraphicFramePr>
          <p:cNvPr id="15" name="Chart 14">
            <a:extLst>
              <a:ext uri="{FF2B5EF4-FFF2-40B4-BE49-F238E27FC236}">
                <a16:creationId xmlns:a16="http://schemas.microsoft.com/office/drawing/2014/main" id="{29856F6C-42DD-4839-9653-5139E1C95214}"/>
              </a:ext>
            </a:extLst>
          </p:cNvPr>
          <p:cNvGraphicFramePr>
            <a:graphicFrameLocks/>
          </p:cNvGraphicFramePr>
          <p:nvPr>
            <p:extLst>
              <p:ext uri="{D42A27DB-BD31-4B8C-83A1-F6EECF244321}">
                <p14:modId xmlns:p14="http://schemas.microsoft.com/office/powerpoint/2010/main" val="3004705926"/>
              </p:ext>
            </p:extLst>
          </p:nvPr>
        </p:nvGraphicFramePr>
        <p:xfrm>
          <a:off x="3110290" y="5312953"/>
          <a:ext cx="3641187" cy="2477572"/>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26" name="Table 25">
            <a:extLst>
              <a:ext uri="{FF2B5EF4-FFF2-40B4-BE49-F238E27FC236}">
                <a16:creationId xmlns:a16="http://schemas.microsoft.com/office/drawing/2014/main" id="{671BDA12-D66D-C79E-0B06-4F920E17DAD8}"/>
              </a:ext>
            </a:extLst>
          </p:cNvPr>
          <p:cNvGraphicFramePr>
            <a:graphicFrameLocks noGrp="1"/>
          </p:cNvGraphicFramePr>
          <p:nvPr>
            <p:extLst>
              <p:ext uri="{D42A27DB-BD31-4B8C-83A1-F6EECF244321}">
                <p14:modId xmlns:p14="http://schemas.microsoft.com/office/powerpoint/2010/main" val="3875461415"/>
              </p:ext>
            </p:extLst>
          </p:nvPr>
        </p:nvGraphicFramePr>
        <p:xfrm>
          <a:off x="3407168" y="7738337"/>
          <a:ext cx="3298719" cy="381000"/>
        </p:xfrm>
        <a:graphic>
          <a:graphicData uri="http://schemas.openxmlformats.org/drawingml/2006/table">
            <a:tbl>
              <a:tblPr/>
              <a:tblGrid>
                <a:gridCol w="450243">
                  <a:extLst>
                    <a:ext uri="{9D8B030D-6E8A-4147-A177-3AD203B41FA5}">
                      <a16:colId xmlns:a16="http://schemas.microsoft.com/office/drawing/2014/main" val="902450014"/>
                    </a:ext>
                  </a:extLst>
                </a:gridCol>
                <a:gridCol w="450243">
                  <a:extLst>
                    <a:ext uri="{9D8B030D-6E8A-4147-A177-3AD203B41FA5}">
                      <a16:colId xmlns:a16="http://schemas.microsoft.com/office/drawing/2014/main" val="4064570427"/>
                    </a:ext>
                  </a:extLst>
                </a:gridCol>
                <a:gridCol w="450243">
                  <a:extLst>
                    <a:ext uri="{9D8B030D-6E8A-4147-A177-3AD203B41FA5}">
                      <a16:colId xmlns:a16="http://schemas.microsoft.com/office/drawing/2014/main" val="2255414368"/>
                    </a:ext>
                  </a:extLst>
                </a:gridCol>
                <a:gridCol w="450243">
                  <a:extLst>
                    <a:ext uri="{9D8B030D-6E8A-4147-A177-3AD203B41FA5}">
                      <a16:colId xmlns:a16="http://schemas.microsoft.com/office/drawing/2014/main" val="930523704"/>
                    </a:ext>
                  </a:extLst>
                </a:gridCol>
                <a:gridCol w="450243">
                  <a:extLst>
                    <a:ext uri="{9D8B030D-6E8A-4147-A177-3AD203B41FA5}">
                      <a16:colId xmlns:a16="http://schemas.microsoft.com/office/drawing/2014/main" val="345248673"/>
                    </a:ext>
                  </a:extLst>
                </a:gridCol>
                <a:gridCol w="450243">
                  <a:extLst>
                    <a:ext uri="{9D8B030D-6E8A-4147-A177-3AD203B41FA5}">
                      <a16:colId xmlns:a16="http://schemas.microsoft.com/office/drawing/2014/main" val="3836608314"/>
                    </a:ext>
                  </a:extLst>
                </a:gridCol>
                <a:gridCol w="597261">
                  <a:extLst>
                    <a:ext uri="{9D8B030D-6E8A-4147-A177-3AD203B41FA5}">
                      <a16:colId xmlns:a16="http://schemas.microsoft.com/office/drawing/2014/main" val="706457518"/>
                    </a:ext>
                  </a:extLst>
                </a:gridCol>
              </a:tblGrid>
              <a:tr h="190500">
                <a:tc>
                  <a:txBody>
                    <a:bodyPr/>
                    <a:lstStyle/>
                    <a:p>
                      <a:pPr algn="ctr" fontAlgn="b"/>
                      <a:r>
                        <a:rPr lang="en-GB" sz="800" b="1" i="0" u="none" strike="noStrike" dirty="0">
                          <a:solidFill>
                            <a:srgbClr val="000000"/>
                          </a:solidFill>
                          <a:effectLst/>
                          <a:latin typeface="Aptos" panose="020B0004020202020204" pitchFamily="34" charset="0"/>
                        </a:rPr>
                        <a:t>1 </a:t>
                      </a:r>
                      <a:r>
                        <a:rPr lang="en-GB" sz="800" b="1" i="0" u="none" strike="noStrike" dirty="0" err="1">
                          <a:solidFill>
                            <a:srgbClr val="000000"/>
                          </a:solidFill>
                          <a:effectLst/>
                          <a:latin typeface="Aptos" panose="020B0004020202020204" pitchFamily="34" charset="0"/>
                        </a:rPr>
                        <a:t>mån</a:t>
                      </a:r>
                      <a:endParaRPr lang="en-GB" sz="800" b="1" i="0" u="none" strike="noStrike" dirty="0">
                        <a:solidFill>
                          <a:srgbClr val="000000"/>
                        </a:solidFill>
                        <a:effectLst/>
                        <a:latin typeface="Aptos" panose="020B0004020202020204" pitchFamily="34" charset="0"/>
                      </a:endParaRPr>
                    </a:p>
                  </a:txBody>
                  <a:tcPr marL="5443" marR="5443" marT="5443" marB="0" anchor="ctr">
                    <a:lnL>
                      <a:noFill/>
                    </a:lnL>
                    <a:lnR>
                      <a:noFill/>
                    </a:lnR>
                    <a:lnT>
                      <a:noFill/>
                    </a:lnT>
                    <a:lnB>
                      <a:noFill/>
                    </a:lnB>
                    <a:solidFill>
                      <a:srgbClr val="F2F2F2"/>
                    </a:solidFill>
                  </a:tcPr>
                </a:tc>
                <a:tc>
                  <a:txBody>
                    <a:bodyPr/>
                    <a:lstStyle/>
                    <a:p>
                      <a:pPr algn="ctr" fontAlgn="b"/>
                      <a:r>
                        <a:rPr lang="en-GB" sz="800" b="1" i="0" u="none" strike="noStrike">
                          <a:solidFill>
                            <a:srgbClr val="000000"/>
                          </a:solidFill>
                          <a:effectLst/>
                          <a:latin typeface="Aptos" panose="020B0004020202020204" pitchFamily="34" charset="0"/>
                        </a:rPr>
                        <a:t>3 mån</a:t>
                      </a:r>
                    </a:p>
                  </a:txBody>
                  <a:tcPr marL="5443" marR="5443" marT="5443" marB="0" anchor="ctr">
                    <a:lnL>
                      <a:noFill/>
                    </a:lnL>
                    <a:lnR>
                      <a:noFill/>
                    </a:lnR>
                    <a:lnT>
                      <a:noFill/>
                    </a:lnT>
                    <a:lnB>
                      <a:noFill/>
                    </a:lnB>
                    <a:solidFill>
                      <a:srgbClr val="F2F2F2"/>
                    </a:solidFill>
                  </a:tcPr>
                </a:tc>
                <a:tc>
                  <a:txBody>
                    <a:bodyPr/>
                    <a:lstStyle/>
                    <a:p>
                      <a:pPr algn="ctr" fontAlgn="b"/>
                      <a:r>
                        <a:rPr lang="en-GB" sz="800" b="1" i="0" u="none" strike="noStrike">
                          <a:solidFill>
                            <a:srgbClr val="000000"/>
                          </a:solidFill>
                          <a:effectLst/>
                          <a:latin typeface="Aptos" panose="020B0004020202020204" pitchFamily="34" charset="0"/>
                        </a:rPr>
                        <a:t>YTD </a:t>
                      </a:r>
                    </a:p>
                  </a:txBody>
                  <a:tcPr marL="5443" marR="5443" marT="5443" marB="0" anchor="ctr">
                    <a:lnL>
                      <a:noFill/>
                    </a:lnL>
                    <a:lnR>
                      <a:noFill/>
                    </a:lnR>
                    <a:lnT>
                      <a:noFill/>
                    </a:lnT>
                    <a:lnB>
                      <a:noFill/>
                    </a:lnB>
                    <a:solidFill>
                      <a:srgbClr val="F2F2F2"/>
                    </a:solidFill>
                  </a:tcPr>
                </a:tc>
                <a:tc>
                  <a:txBody>
                    <a:bodyPr/>
                    <a:lstStyle/>
                    <a:p>
                      <a:pPr algn="ctr" fontAlgn="b"/>
                      <a:r>
                        <a:rPr lang="en-GB" sz="800" b="1" i="0" u="none" strike="noStrike">
                          <a:solidFill>
                            <a:srgbClr val="000000"/>
                          </a:solidFill>
                          <a:effectLst/>
                          <a:latin typeface="Aptos" panose="020B0004020202020204" pitchFamily="34" charset="0"/>
                        </a:rPr>
                        <a:t>1 år</a:t>
                      </a:r>
                    </a:p>
                  </a:txBody>
                  <a:tcPr marL="5443" marR="5443" marT="5443" marB="0" anchor="ctr">
                    <a:lnL>
                      <a:noFill/>
                    </a:lnL>
                    <a:lnR>
                      <a:noFill/>
                    </a:lnR>
                    <a:lnT>
                      <a:noFill/>
                    </a:lnT>
                    <a:lnB>
                      <a:noFill/>
                    </a:lnB>
                    <a:solidFill>
                      <a:srgbClr val="F2F2F2"/>
                    </a:solidFill>
                  </a:tcPr>
                </a:tc>
                <a:tc>
                  <a:txBody>
                    <a:bodyPr/>
                    <a:lstStyle/>
                    <a:p>
                      <a:pPr algn="ctr" fontAlgn="b"/>
                      <a:r>
                        <a:rPr lang="en-GB" sz="800" b="1" i="0" u="none" strike="noStrike">
                          <a:solidFill>
                            <a:srgbClr val="000000"/>
                          </a:solidFill>
                          <a:effectLst/>
                          <a:latin typeface="Aptos" panose="020B0004020202020204" pitchFamily="34" charset="0"/>
                        </a:rPr>
                        <a:t>3 år </a:t>
                      </a:r>
                    </a:p>
                  </a:txBody>
                  <a:tcPr marL="5443" marR="5443" marT="5443" marB="0" anchor="ctr">
                    <a:lnL>
                      <a:noFill/>
                    </a:lnL>
                    <a:lnR>
                      <a:noFill/>
                    </a:lnR>
                    <a:lnT>
                      <a:noFill/>
                    </a:lnT>
                    <a:lnB>
                      <a:noFill/>
                    </a:lnB>
                    <a:solidFill>
                      <a:srgbClr val="F2F2F2"/>
                    </a:solidFill>
                  </a:tcPr>
                </a:tc>
                <a:tc>
                  <a:txBody>
                    <a:bodyPr/>
                    <a:lstStyle/>
                    <a:p>
                      <a:pPr algn="ctr" fontAlgn="b"/>
                      <a:r>
                        <a:rPr lang="en-GB" sz="800" b="1" i="0" u="none" strike="noStrike">
                          <a:solidFill>
                            <a:srgbClr val="000000"/>
                          </a:solidFill>
                          <a:effectLst/>
                          <a:latin typeface="Aptos" panose="020B0004020202020204" pitchFamily="34" charset="0"/>
                        </a:rPr>
                        <a:t>5 år </a:t>
                      </a:r>
                    </a:p>
                  </a:txBody>
                  <a:tcPr marL="5443" marR="5443" marT="5443" marB="0" anchor="ctr">
                    <a:lnL>
                      <a:noFill/>
                    </a:lnL>
                    <a:lnR>
                      <a:noFill/>
                    </a:lnR>
                    <a:lnT>
                      <a:noFill/>
                    </a:lnT>
                    <a:lnB>
                      <a:noFill/>
                    </a:lnB>
                    <a:solidFill>
                      <a:srgbClr val="F2F2F2"/>
                    </a:solidFill>
                  </a:tcPr>
                </a:tc>
                <a:tc>
                  <a:txBody>
                    <a:bodyPr/>
                    <a:lstStyle/>
                    <a:p>
                      <a:pPr algn="ctr" fontAlgn="b"/>
                      <a:r>
                        <a:rPr lang="en-GB" sz="800" b="1" i="0" u="none" strike="noStrike">
                          <a:solidFill>
                            <a:srgbClr val="000000"/>
                          </a:solidFill>
                          <a:effectLst/>
                          <a:latin typeface="Aptos" panose="020B0004020202020204" pitchFamily="34" charset="0"/>
                        </a:rPr>
                        <a:t>Sedan start</a:t>
                      </a:r>
                    </a:p>
                  </a:txBody>
                  <a:tcPr marL="5443" marR="5443" marT="5443" marB="0" anchor="ctr">
                    <a:lnL>
                      <a:noFill/>
                    </a:lnL>
                    <a:lnR>
                      <a:noFill/>
                    </a:lnR>
                    <a:lnT>
                      <a:noFill/>
                    </a:lnT>
                    <a:lnB>
                      <a:noFill/>
                    </a:lnB>
                    <a:solidFill>
                      <a:srgbClr val="F2F2F2"/>
                    </a:solidFill>
                  </a:tcPr>
                </a:tc>
                <a:extLst>
                  <a:ext uri="{0D108BD9-81ED-4DB2-BD59-A6C34878D82A}">
                    <a16:rowId xmlns:a16="http://schemas.microsoft.com/office/drawing/2014/main" val="4019127679"/>
                  </a:ext>
                </a:extLst>
              </a:tr>
              <a:tr h="190500">
                <a:tc>
                  <a:txBody>
                    <a:bodyPr/>
                    <a:lstStyle/>
                    <a:p>
                      <a:pPr algn="ctr" fontAlgn="b"/>
                      <a:r>
                        <a:rPr lang="en-GB" sz="800" b="0" i="0" u="none" strike="noStrike">
                          <a:solidFill>
                            <a:srgbClr val="000000"/>
                          </a:solidFill>
                          <a:effectLst/>
                          <a:latin typeface="Aptos" panose="020B0004020202020204" pitchFamily="34" charset="0"/>
                        </a:rPr>
                        <a:t>1,03%</a:t>
                      </a:r>
                    </a:p>
                  </a:txBody>
                  <a:tcPr marL="5443" marR="5443" marT="5443" marB="0" anchor="ctr">
                    <a:lnL>
                      <a:noFill/>
                    </a:lnL>
                    <a:lnR>
                      <a:noFill/>
                    </a:lnR>
                    <a:lnT>
                      <a:noFill/>
                    </a:lnT>
                    <a:lnB>
                      <a:noFill/>
                    </a:lnB>
                    <a:noFill/>
                  </a:tcPr>
                </a:tc>
                <a:tc>
                  <a:txBody>
                    <a:bodyPr/>
                    <a:lstStyle/>
                    <a:p>
                      <a:pPr algn="ctr" fontAlgn="b"/>
                      <a:r>
                        <a:rPr lang="en-GB" sz="800" b="0" i="0" u="none" strike="noStrike">
                          <a:solidFill>
                            <a:srgbClr val="000000"/>
                          </a:solidFill>
                          <a:effectLst/>
                          <a:latin typeface="Aptos" panose="020B0004020202020204" pitchFamily="34" charset="0"/>
                        </a:rPr>
                        <a:t>1,78%</a:t>
                      </a:r>
                    </a:p>
                  </a:txBody>
                  <a:tcPr marL="5443" marR="5443" marT="5443" marB="0" anchor="ctr">
                    <a:lnL>
                      <a:noFill/>
                    </a:lnL>
                    <a:lnR>
                      <a:noFill/>
                    </a:lnR>
                    <a:lnT>
                      <a:noFill/>
                    </a:lnT>
                    <a:lnB>
                      <a:noFill/>
                    </a:lnB>
                    <a:noFill/>
                  </a:tcPr>
                </a:tc>
                <a:tc>
                  <a:txBody>
                    <a:bodyPr/>
                    <a:lstStyle/>
                    <a:p>
                      <a:pPr algn="ctr" fontAlgn="b"/>
                      <a:r>
                        <a:rPr lang="en-GB" sz="800" b="0" i="0" u="none" strike="noStrike" dirty="0">
                          <a:solidFill>
                            <a:srgbClr val="000000"/>
                          </a:solidFill>
                          <a:effectLst/>
                          <a:latin typeface="Aptos" panose="020B0004020202020204" pitchFamily="34" charset="0"/>
                        </a:rPr>
                        <a:t>-2,98%</a:t>
                      </a:r>
                    </a:p>
                  </a:txBody>
                  <a:tcPr marL="5443" marR="5443" marT="5443" marB="0" anchor="ctr">
                    <a:lnL>
                      <a:noFill/>
                    </a:lnL>
                    <a:lnR>
                      <a:noFill/>
                    </a:lnR>
                    <a:lnT>
                      <a:noFill/>
                    </a:lnT>
                    <a:lnB>
                      <a:noFill/>
                    </a:lnB>
                    <a:noFill/>
                  </a:tcPr>
                </a:tc>
                <a:tc>
                  <a:txBody>
                    <a:bodyPr/>
                    <a:lstStyle/>
                    <a:p>
                      <a:pPr algn="ctr" fontAlgn="b"/>
                      <a:r>
                        <a:rPr lang="en-GB" sz="800" b="0" i="0" u="none" strike="noStrike">
                          <a:solidFill>
                            <a:srgbClr val="000000"/>
                          </a:solidFill>
                          <a:effectLst/>
                          <a:latin typeface="Aptos" panose="020B0004020202020204" pitchFamily="34" charset="0"/>
                        </a:rPr>
                        <a:t>-5,01%</a:t>
                      </a:r>
                    </a:p>
                  </a:txBody>
                  <a:tcPr marL="5443" marR="5443" marT="5443" marB="0" anchor="ctr">
                    <a:lnL>
                      <a:noFill/>
                    </a:lnL>
                    <a:lnR>
                      <a:noFill/>
                    </a:lnR>
                    <a:lnT>
                      <a:noFill/>
                    </a:lnT>
                    <a:lnB>
                      <a:noFill/>
                    </a:lnB>
                    <a:noFill/>
                  </a:tcPr>
                </a:tc>
                <a:tc>
                  <a:txBody>
                    <a:bodyPr/>
                    <a:lstStyle/>
                    <a:p>
                      <a:pPr algn="ctr" fontAlgn="b"/>
                      <a:r>
                        <a:rPr lang="en-GB" sz="800" b="0" i="0" u="none" strike="noStrike" dirty="0">
                          <a:solidFill>
                            <a:srgbClr val="000000"/>
                          </a:solidFill>
                          <a:effectLst/>
                          <a:latin typeface="Aptos" panose="020B0004020202020204" pitchFamily="34" charset="0"/>
                        </a:rPr>
                        <a:t>33,91%</a:t>
                      </a:r>
                    </a:p>
                  </a:txBody>
                  <a:tcPr marL="5443" marR="5443" marT="5443" marB="0" anchor="ctr">
                    <a:lnL>
                      <a:noFill/>
                    </a:lnL>
                    <a:lnR>
                      <a:noFill/>
                    </a:lnR>
                    <a:lnT>
                      <a:noFill/>
                    </a:lnT>
                    <a:lnB>
                      <a:noFill/>
                    </a:lnB>
                    <a:noFill/>
                  </a:tcPr>
                </a:tc>
                <a:tc>
                  <a:txBody>
                    <a:bodyPr/>
                    <a:lstStyle/>
                    <a:p>
                      <a:pPr algn="ctr" fontAlgn="b"/>
                      <a:r>
                        <a:rPr lang="en-GB" sz="800" b="0" i="0" u="none" strike="noStrike">
                          <a:solidFill>
                            <a:srgbClr val="000000"/>
                          </a:solidFill>
                          <a:effectLst/>
                          <a:latin typeface="Aptos" panose="020B0004020202020204" pitchFamily="34" charset="0"/>
                        </a:rPr>
                        <a:t>54,72%</a:t>
                      </a:r>
                    </a:p>
                  </a:txBody>
                  <a:tcPr marL="5443" marR="5443" marT="5443" marB="0" anchor="ctr">
                    <a:lnL>
                      <a:noFill/>
                    </a:lnL>
                    <a:lnR>
                      <a:noFill/>
                    </a:lnR>
                    <a:lnT>
                      <a:noFill/>
                    </a:lnT>
                    <a:lnB>
                      <a:noFill/>
                    </a:lnB>
                    <a:noFill/>
                  </a:tcPr>
                </a:tc>
                <a:tc>
                  <a:txBody>
                    <a:bodyPr/>
                    <a:lstStyle/>
                    <a:p>
                      <a:pPr algn="ctr" fontAlgn="b"/>
                      <a:r>
                        <a:rPr lang="en-GB" sz="800" b="0" i="0" u="none" strike="noStrike" dirty="0">
                          <a:solidFill>
                            <a:srgbClr val="000000"/>
                          </a:solidFill>
                          <a:effectLst/>
                          <a:latin typeface="Aptos" panose="020B0004020202020204" pitchFamily="34" charset="0"/>
                        </a:rPr>
                        <a:t>271,51%</a:t>
                      </a:r>
                    </a:p>
                  </a:txBody>
                  <a:tcPr marL="5443" marR="5443" marT="5443" marB="0" anchor="ctr">
                    <a:lnL>
                      <a:noFill/>
                    </a:lnL>
                    <a:lnR>
                      <a:noFill/>
                    </a:lnR>
                    <a:lnT>
                      <a:noFill/>
                    </a:lnT>
                    <a:lnB>
                      <a:noFill/>
                    </a:lnB>
                    <a:noFill/>
                  </a:tcPr>
                </a:tc>
                <a:extLst>
                  <a:ext uri="{0D108BD9-81ED-4DB2-BD59-A6C34878D82A}">
                    <a16:rowId xmlns:a16="http://schemas.microsoft.com/office/drawing/2014/main" val="2599085276"/>
                  </a:ext>
                </a:extLst>
              </a:tr>
            </a:tbl>
          </a:graphicData>
        </a:graphic>
      </p:graphicFrame>
    </p:spTree>
    <p:extLst>
      <p:ext uri="{BB962C8B-B14F-4D97-AF65-F5344CB8AC3E}">
        <p14:creationId xmlns:p14="http://schemas.microsoft.com/office/powerpoint/2010/main" val="1286795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520C2C8-1A70-BBCC-78CF-1676B967B5EB}"/>
              </a:ext>
            </a:extLst>
          </p:cNvPr>
          <p:cNvSpPr/>
          <p:nvPr/>
        </p:nvSpPr>
        <p:spPr>
          <a:xfrm>
            <a:off x="213291" y="3058348"/>
            <a:ext cx="6431418" cy="1713294"/>
          </a:xfrm>
          <a:prstGeom prst="rect">
            <a:avLst/>
          </a:prstGeom>
          <a:solidFill>
            <a:srgbClr val="F2F2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1" name="TextBox 20">
            <a:extLst>
              <a:ext uri="{FF2B5EF4-FFF2-40B4-BE49-F238E27FC236}">
                <a16:creationId xmlns:a16="http://schemas.microsoft.com/office/drawing/2014/main" id="{5517095E-A2B6-C37E-4CC4-1033A6FAFBE4}"/>
              </a:ext>
            </a:extLst>
          </p:cNvPr>
          <p:cNvSpPr txBox="1"/>
          <p:nvPr/>
        </p:nvSpPr>
        <p:spPr>
          <a:xfrm>
            <a:off x="394488" y="2721132"/>
            <a:ext cx="3465244" cy="307777"/>
          </a:xfrm>
          <a:prstGeom prst="rect">
            <a:avLst/>
          </a:prstGeom>
          <a:noFill/>
        </p:spPr>
        <p:txBody>
          <a:bodyPr wrap="square" rtlCol="0">
            <a:spAutoFit/>
          </a:bodyPr>
          <a:lstStyle/>
          <a:p>
            <a:r>
              <a:rPr lang="sv-SE" sz="1400" b="1" dirty="0"/>
              <a:t>Månadsavkastning, %</a:t>
            </a:r>
          </a:p>
        </p:txBody>
      </p:sp>
      <p:cxnSp>
        <p:nvCxnSpPr>
          <p:cNvPr id="24" name="Straight Connector 23">
            <a:extLst>
              <a:ext uri="{FF2B5EF4-FFF2-40B4-BE49-F238E27FC236}">
                <a16:creationId xmlns:a16="http://schemas.microsoft.com/office/drawing/2014/main" id="{BB1B4CAA-FD39-DC25-88D1-DFBA39A65ECF}"/>
              </a:ext>
            </a:extLst>
          </p:cNvPr>
          <p:cNvCxnSpPr>
            <a:cxnSpLocks/>
          </p:cNvCxnSpPr>
          <p:nvPr/>
        </p:nvCxnSpPr>
        <p:spPr>
          <a:xfrm>
            <a:off x="348038" y="2624275"/>
            <a:ext cx="6161921" cy="0"/>
          </a:xfrm>
          <a:prstGeom prst="line">
            <a:avLst/>
          </a:prstGeom>
          <a:ln w="63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id="{4DC73C2C-620A-AC65-77B6-FED22F7053D0}"/>
              </a:ext>
            </a:extLst>
          </p:cNvPr>
          <p:cNvCxnSpPr>
            <a:cxnSpLocks/>
          </p:cNvCxnSpPr>
          <p:nvPr/>
        </p:nvCxnSpPr>
        <p:spPr>
          <a:xfrm>
            <a:off x="348038" y="4868425"/>
            <a:ext cx="6161921" cy="0"/>
          </a:xfrm>
          <a:prstGeom prst="line">
            <a:avLst/>
          </a:prstGeom>
          <a:ln w="6350">
            <a:solidFill>
              <a:schemeClr val="tx1"/>
            </a:solidFill>
          </a:ln>
        </p:spPr>
        <p:style>
          <a:lnRef idx="2">
            <a:schemeClr val="accent1"/>
          </a:lnRef>
          <a:fillRef idx="0">
            <a:schemeClr val="accent1"/>
          </a:fillRef>
          <a:effectRef idx="1">
            <a:schemeClr val="accent1"/>
          </a:effectRef>
          <a:fontRef idx="minor">
            <a:schemeClr val="tx1"/>
          </a:fontRef>
        </p:style>
      </p:cxnSp>
      <p:sp>
        <p:nvSpPr>
          <p:cNvPr id="35" name="TextBox 34">
            <a:extLst>
              <a:ext uri="{FF2B5EF4-FFF2-40B4-BE49-F238E27FC236}">
                <a16:creationId xmlns:a16="http://schemas.microsoft.com/office/drawing/2014/main" id="{103B7A7E-3CAE-7346-519E-D1DAE42E30FD}"/>
              </a:ext>
            </a:extLst>
          </p:cNvPr>
          <p:cNvSpPr txBox="1"/>
          <p:nvPr/>
        </p:nvSpPr>
        <p:spPr>
          <a:xfrm>
            <a:off x="3179465" y="4947239"/>
            <a:ext cx="3465244" cy="307777"/>
          </a:xfrm>
          <a:prstGeom prst="rect">
            <a:avLst/>
          </a:prstGeom>
          <a:noFill/>
        </p:spPr>
        <p:txBody>
          <a:bodyPr wrap="square" rtlCol="0">
            <a:spAutoFit/>
          </a:bodyPr>
          <a:lstStyle/>
          <a:p>
            <a:r>
              <a:rPr lang="sv-SE" sz="1400" b="1" dirty="0"/>
              <a:t>Sektorfördelning, %</a:t>
            </a:r>
          </a:p>
        </p:txBody>
      </p:sp>
      <p:sp>
        <p:nvSpPr>
          <p:cNvPr id="36" name="TextBox 35">
            <a:extLst>
              <a:ext uri="{FF2B5EF4-FFF2-40B4-BE49-F238E27FC236}">
                <a16:creationId xmlns:a16="http://schemas.microsoft.com/office/drawing/2014/main" id="{93AED46E-8D3D-F401-94D2-826D18189BFF}"/>
              </a:ext>
            </a:extLst>
          </p:cNvPr>
          <p:cNvSpPr txBox="1"/>
          <p:nvPr/>
        </p:nvSpPr>
        <p:spPr>
          <a:xfrm>
            <a:off x="213291" y="4947239"/>
            <a:ext cx="3465244" cy="307777"/>
          </a:xfrm>
          <a:prstGeom prst="rect">
            <a:avLst/>
          </a:prstGeom>
          <a:noFill/>
        </p:spPr>
        <p:txBody>
          <a:bodyPr wrap="square" rtlCol="0">
            <a:spAutoFit/>
          </a:bodyPr>
          <a:lstStyle/>
          <a:p>
            <a:r>
              <a:rPr lang="sv-SE" sz="1400" b="1" dirty="0"/>
              <a:t>Geografisk fördelning, %</a:t>
            </a:r>
          </a:p>
        </p:txBody>
      </p:sp>
      <p:sp>
        <p:nvSpPr>
          <p:cNvPr id="44" name="TextBox 43">
            <a:extLst>
              <a:ext uri="{FF2B5EF4-FFF2-40B4-BE49-F238E27FC236}">
                <a16:creationId xmlns:a16="http://schemas.microsoft.com/office/drawing/2014/main" id="{78488074-454A-9683-A230-865B67C8C25B}"/>
              </a:ext>
            </a:extLst>
          </p:cNvPr>
          <p:cNvSpPr txBox="1"/>
          <p:nvPr/>
        </p:nvSpPr>
        <p:spPr>
          <a:xfrm>
            <a:off x="159228" y="9373154"/>
            <a:ext cx="6619741" cy="477054"/>
          </a:xfrm>
          <a:prstGeom prst="rect">
            <a:avLst/>
          </a:prstGeom>
          <a:noFill/>
        </p:spPr>
        <p:txBody>
          <a:bodyPr wrap="square" rtlCol="0">
            <a:spAutoFit/>
          </a:bodyPr>
          <a:lstStyle/>
          <a:p>
            <a:r>
              <a:rPr lang="sv-SE" sz="800" b="0" i="0" u="none" strike="noStrike" baseline="0" dirty="0">
                <a:solidFill>
                  <a:srgbClr val="000000"/>
                </a:solidFill>
              </a:rPr>
              <a:t>Historisk avkastning är ingen garanti för framtida avkastning. De pengar som placeras i fonderna i denna presentation kan både öka och minska i värde och det är inte säkert att en investerare får tillbaka hela det insatta kapitalet. Ytterligare information finns i fondernas faktablad, informationsbroschyr, årsberättelse och halvårsredogörelse finns på </a:t>
            </a:r>
            <a:r>
              <a:rPr lang="sv-SE" sz="800" b="0" i="0" u="sng" strike="noStrike" baseline="0" dirty="0">
                <a:solidFill>
                  <a:srgbClr val="000000"/>
                </a:solidFill>
              </a:rPr>
              <a:t>www.humlefonder.se</a:t>
            </a:r>
            <a:endParaRPr lang="en-US" sz="800" b="0" i="0" u="none" strike="noStrike" baseline="0" dirty="0">
              <a:solidFill>
                <a:srgbClr val="000000"/>
              </a:solidFill>
            </a:endParaRPr>
          </a:p>
          <a:p>
            <a:pPr algn="l"/>
            <a:endParaRPr lang="sv-SE" sz="100" dirty="0"/>
          </a:p>
        </p:txBody>
      </p:sp>
      <p:cxnSp>
        <p:nvCxnSpPr>
          <p:cNvPr id="45" name="Straight Connector 44">
            <a:extLst>
              <a:ext uri="{FF2B5EF4-FFF2-40B4-BE49-F238E27FC236}">
                <a16:creationId xmlns:a16="http://schemas.microsoft.com/office/drawing/2014/main" id="{447597F7-F802-7544-FF51-68B1B0B70CD4}"/>
              </a:ext>
            </a:extLst>
          </p:cNvPr>
          <p:cNvCxnSpPr>
            <a:cxnSpLocks/>
          </p:cNvCxnSpPr>
          <p:nvPr/>
        </p:nvCxnSpPr>
        <p:spPr>
          <a:xfrm>
            <a:off x="348038" y="7262578"/>
            <a:ext cx="6161921" cy="0"/>
          </a:xfrm>
          <a:prstGeom prst="line">
            <a:avLst/>
          </a:prstGeom>
          <a:ln w="6350">
            <a:solidFill>
              <a:schemeClr val="tx1"/>
            </a:solidFill>
          </a:ln>
        </p:spPr>
        <p:style>
          <a:lnRef idx="2">
            <a:schemeClr val="accent1"/>
          </a:lnRef>
          <a:fillRef idx="0">
            <a:schemeClr val="accent1"/>
          </a:fillRef>
          <a:effectRef idx="1">
            <a:schemeClr val="accent1"/>
          </a:effectRef>
          <a:fontRef idx="minor">
            <a:schemeClr val="tx1"/>
          </a:fontRef>
        </p:style>
      </p:cxnSp>
      <p:pic>
        <p:nvPicPr>
          <p:cNvPr id="1026" name="Picture 2">
            <a:extLst>
              <a:ext uri="{FF2B5EF4-FFF2-40B4-BE49-F238E27FC236}">
                <a16:creationId xmlns:a16="http://schemas.microsoft.com/office/drawing/2014/main" id="{52A322F9-3B5B-1DBD-3E2D-17FE0D0F049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41985" y="8442124"/>
            <a:ext cx="647020" cy="64702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Linkedin logo png, Linkedin icon transparent png 18930587 PNG">
            <a:extLst>
              <a:ext uri="{FF2B5EF4-FFF2-40B4-BE49-F238E27FC236}">
                <a16:creationId xmlns:a16="http://schemas.microsoft.com/office/drawing/2014/main" id="{893A88B1-8BBC-22BB-A0BD-3D5EF9C2328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40688" y="7562570"/>
            <a:ext cx="1076103" cy="1076103"/>
          </a:xfrm>
          <a:prstGeom prst="rect">
            <a:avLst/>
          </a:prstGeom>
          <a:noFill/>
          <a:extLst>
            <a:ext uri="{909E8E84-426E-40DD-AFC4-6F175D3DCCD1}">
              <a14:hiddenFill xmlns:a14="http://schemas.microsoft.com/office/drawing/2010/main">
                <a:solidFill>
                  <a:srgbClr val="FFFFFF"/>
                </a:solidFill>
              </a14:hiddenFill>
            </a:ext>
          </a:extLst>
        </p:spPr>
      </p:pic>
      <p:sp>
        <p:nvSpPr>
          <p:cNvPr id="48" name="TextBox 47">
            <a:extLst>
              <a:ext uri="{FF2B5EF4-FFF2-40B4-BE49-F238E27FC236}">
                <a16:creationId xmlns:a16="http://schemas.microsoft.com/office/drawing/2014/main" id="{A2EB8985-BFC5-3A76-7571-2B3DC70A1D78}"/>
              </a:ext>
            </a:extLst>
          </p:cNvPr>
          <p:cNvSpPr txBox="1"/>
          <p:nvPr/>
        </p:nvSpPr>
        <p:spPr>
          <a:xfrm>
            <a:off x="3179465" y="7382601"/>
            <a:ext cx="3734092" cy="307777"/>
          </a:xfrm>
          <a:prstGeom prst="rect">
            <a:avLst/>
          </a:prstGeom>
          <a:noFill/>
        </p:spPr>
        <p:txBody>
          <a:bodyPr wrap="square" rtlCol="0">
            <a:spAutoFit/>
          </a:bodyPr>
          <a:lstStyle/>
          <a:p>
            <a:r>
              <a:rPr lang="sv-SE" sz="1400" b="1" dirty="0"/>
              <a:t>Följ oss på @humlefonder</a:t>
            </a:r>
          </a:p>
        </p:txBody>
      </p:sp>
      <p:pic>
        <p:nvPicPr>
          <p:cNvPr id="2050" name="Picture 2">
            <a:extLst>
              <a:ext uri="{FF2B5EF4-FFF2-40B4-BE49-F238E27FC236}">
                <a16:creationId xmlns:a16="http://schemas.microsoft.com/office/drawing/2014/main" id="{7BC1E7AF-2AF0-5043-DF1D-480B8EC68460}"/>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21929" t="23124" r="22076" b="24053"/>
          <a:stretch/>
        </p:blipFill>
        <p:spPr bwMode="auto">
          <a:xfrm>
            <a:off x="5106453" y="7749369"/>
            <a:ext cx="1376129" cy="130056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4" name="Object 13">
            <a:extLst>
              <a:ext uri="{FF2B5EF4-FFF2-40B4-BE49-F238E27FC236}">
                <a16:creationId xmlns:a16="http://schemas.microsoft.com/office/drawing/2014/main" id="{69859558-9286-CD6E-1131-206041EEC950}"/>
              </a:ext>
            </a:extLst>
          </p:cNvPr>
          <p:cNvGraphicFramePr>
            <a:graphicFrameLocks noChangeAspect="1"/>
          </p:cNvGraphicFramePr>
          <p:nvPr>
            <p:extLst>
              <p:ext uri="{D42A27DB-BD31-4B8C-83A1-F6EECF244321}">
                <p14:modId xmlns:p14="http://schemas.microsoft.com/office/powerpoint/2010/main" val="224561372"/>
              </p:ext>
            </p:extLst>
          </p:nvPr>
        </p:nvGraphicFramePr>
        <p:xfrm>
          <a:off x="385763" y="5222246"/>
          <a:ext cx="3935031" cy="2080454"/>
        </p:xfrm>
        <a:graphic>
          <a:graphicData uri="http://schemas.openxmlformats.org/presentationml/2006/ole">
            <mc:AlternateContent xmlns:mc="http://schemas.openxmlformats.org/markup-compatibility/2006">
              <mc:Choice xmlns:v="urn:schemas-microsoft-com:vml" Requires="v">
                <p:oleObj name="Worksheet" r:id="rId6" imgW="4203752" imgH="2222408" progId="Excel.Sheet.12">
                  <p:link updateAutomatic="1"/>
                </p:oleObj>
              </mc:Choice>
              <mc:Fallback>
                <p:oleObj name="Worksheet" r:id="rId6" imgW="4203752" imgH="2222408" progId="Excel.Sheet.12">
                  <p:link updateAutomatic="1"/>
                  <p:pic>
                    <p:nvPicPr>
                      <p:cNvPr id="14" name="Object 13">
                        <a:extLst>
                          <a:ext uri="{FF2B5EF4-FFF2-40B4-BE49-F238E27FC236}">
                            <a16:creationId xmlns:a16="http://schemas.microsoft.com/office/drawing/2014/main" id="{69859558-9286-CD6E-1131-206041EEC950}"/>
                          </a:ext>
                        </a:extLst>
                      </p:cNvPr>
                      <p:cNvPicPr/>
                      <p:nvPr/>
                    </p:nvPicPr>
                    <p:blipFill>
                      <a:blip r:embed="rId7"/>
                      <a:stretch>
                        <a:fillRect/>
                      </a:stretch>
                    </p:blipFill>
                    <p:spPr>
                      <a:xfrm>
                        <a:off x="385763" y="5222246"/>
                        <a:ext cx="3935031" cy="2080454"/>
                      </a:xfrm>
                      <a:prstGeom prst="rect">
                        <a:avLst/>
                      </a:prstGeom>
                    </p:spPr>
                  </p:pic>
                </p:oleObj>
              </mc:Fallback>
            </mc:AlternateContent>
          </a:graphicData>
        </a:graphic>
      </p:graphicFrame>
      <p:pic>
        <p:nvPicPr>
          <p:cNvPr id="19" name="Picture 18">
            <a:extLst>
              <a:ext uri="{FF2B5EF4-FFF2-40B4-BE49-F238E27FC236}">
                <a16:creationId xmlns:a16="http://schemas.microsoft.com/office/drawing/2014/main" id="{D35A12AF-9EDA-24A1-C8E2-0CB1597FF666}"/>
              </a:ext>
            </a:extLst>
          </p:cNvPr>
          <p:cNvPicPr>
            <a:picLocks noChangeAspect="1"/>
          </p:cNvPicPr>
          <p:nvPr/>
        </p:nvPicPr>
        <p:blipFill>
          <a:blip r:embed="rId8"/>
          <a:stretch>
            <a:fillRect/>
          </a:stretch>
        </p:blipFill>
        <p:spPr>
          <a:xfrm>
            <a:off x="3595539" y="7745160"/>
            <a:ext cx="725255" cy="676251"/>
          </a:xfrm>
          <a:prstGeom prst="rect">
            <a:avLst/>
          </a:prstGeom>
        </p:spPr>
      </p:pic>
      <p:graphicFrame>
        <p:nvGraphicFramePr>
          <p:cNvPr id="9" name="Table 8">
            <a:extLst>
              <a:ext uri="{FF2B5EF4-FFF2-40B4-BE49-F238E27FC236}">
                <a16:creationId xmlns:a16="http://schemas.microsoft.com/office/drawing/2014/main" id="{17920543-8928-E8E1-3DF9-6F46ABD1DB83}"/>
              </a:ext>
            </a:extLst>
          </p:cNvPr>
          <p:cNvGraphicFramePr>
            <a:graphicFrameLocks noGrp="1"/>
          </p:cNvGraphicFramePr>
          <p:nvPr>
            <p:extLst>
              <p:ext uri="{D42A27DB-BD31-4B8C-83A1-F6EECF244321}">
                <p14:modId xmlns:p14="http://schemas.microsoft.com/office/powerpoint/2010/main" val="182146599"/>
              </p:ext>
            </p:extLst>
          </p:nvPr>
        </p:nvGraphicFramePr>
        <p:xfrm>
          <a:off x="474544" y="444920"/>
          <a:ext cx="2844800" cy="2044700"/>
        </p:xfrm>
        <a:graphic>
          <a:graphicData uri="http://schemas.openxmlformats.org/drawingml/2006/table">
            <a:tbl>
              <a:tblPr/>
              <a:tblGrid>
                <a:gridCol w="2278595">
                  <a:extLst>
                    <a:ext uri="{9D8B030D-6E8A-4147-A177-3AD203B41FA5}">
                      <a16:colId xmlns:a16="http://schemas.microsoft.com/office/drawing/2014/main" val="3320217663"/>
                    </a:ext>
                  </a:extLst>
                </a:gridCol>
                <a:gridCol w="109331">
                  <a:extLst>
                    <a:ext uri="{9D8B030D-6E8A-4147-A177-3AD203B41FA5}">
                      <a16:colId xmlns:a16="http://schemas.microsoft.com/office/drawing/2014/main" val="2033596640"/>
                    </a:ext>
                  </a:extLst>
                </a:gridCol>
                <a:gridCol w="456874">
                  <a:extLst>
                    <a:ext uri="{9D8B030D-6E8A-4147-A177-3AD203B41FA5}">
                      <a16:colId xmlns:a16="http://schemas.microsoft.com/office/drawing/2014/main" val="1654997699"/>
                    </a:ext>
                  </a:extLst>
                </a:gridCol>
              </a:tblGrid>
              <a:tr h="203200">
                <a:tc gridSpan="3">
                  <a:txBody>
                    <a:bodyPr/>
                    <a:lstStyle/>
                    <a:p>
                      <a:pPr algn="l" fontAlgn="b"/>
                      <a:r>
                        <a:rPr lang="sv-SE" sz="1200" b="1" i="0" u="none" strike="noStrike" dirty="0">
                          <a:solidFill>
                            <a:srgbClr val="000000"/>
                          </a:solidFill>
                          <a:effectLst/>
                          <a:latin typeface="+mn-lt"/>
                        </a:rPr>
                        <a:t>Största innehav i % av totala portföljen</a:t>
                      </a:r>
                    </a:p>
                  </a:txBody>
                  <a:tcPr marL="6350" marR="6350" marT="6350" marB="0" anchor="b">
                    <a:lnL>
                      <a:noFill/>
                    </a:lnL>
                    <a:lnR>
                      <a:noFill/>
                    </a:lnR>
                    <a:lnT>
                      <a:noFill/>
                    </a:lnT>
                    <a:lnB>
                      <a:noFill/>
                    </a:lnB>
                    <a:noFill/>
                  </a:tcPr>
                </a:tc>
                <a:tc hMerge="1">
                  <a:txBody>
                    <a:bodyPr/>
                    <a:lstStyle/>
                    <a:p>
                      <a:endParaRPr lang="sv-SE"/>
                    </a:p>
                  </a:txBody>
                  <a:tcPr/>
                </a:tc>
                <a:tc hMerge="1">
                  <a:txBody>
                    <a:bodyPr/>
                    <a:lstStyle/>
                    <a:p>
                      <a:endParaRPr lang="sv-SE"/>
                    </a:p>
                  </a:txBody>
                  <a:tcPr/>
                </a:tc>
                <a:extLst>
                  <a:ext uri="{0D108BD9-81ED-4DB2-BD59-A6C34878D82A}">
                    <a16:rowId xmlns:a16="http://schemas.microsoft.com/office/drawing/2014/main" val="191919689"/>
                  </a:ext>
                </a:extLst>
              </a:tr>
              <a:tr h="184150">
                <a:tc>
                  <a:txBody>
                    <a:bodyPr/>
                    <a:lstStyle/>
                    <a:p>
                      <a:pPr algn="l" fontAlgn="b"/>
                      <a:r>
                        <a:rPr lang="en-GB" sz="1100" b="1" i="0" u="none" strike="noStrike" dirty="0">
                          <a:effectLst/>
                          <a:latin typeface="+mn-lt"/>
                        </a:rPr>
                        <a:t>INVESTOR </a:t>
                      </a:r>
                    </a:p>
                  </a:txBody>
                  <a:tcPr marL="5443" marR="5443" marT="5443" marB="0" anchor="b">
                    <a:lnL>
                      <a:noFill/>
                    </a:lnL>
                    <a:lnR>
                      <a:noFill/>
                    </a:lnR>
                    <a:lnT>
                      <a:noFill/>
                    </a:lnT>
                    <a:lnB>
                      <a:noFill/>
                    </a:lnB>
                    <a:solidFill>
                      <a:srgbClr val="E8F8F0"/>
                    </a:solidFill>
                  </a:tcPr>
                </a:tc>
                <a:tc>
                  <a:txBody>
                    <a:bodyPr/>
                    <a:lstStyle/>
                    <a:p>
                      <a:pPr algn="l" fontAlgn="b"/>
                      <a:r>
                        <a:rPr lang="sv-SE" sz="900" b="1" i="0" u="none" strike="noStrike">
                          <a:solidFill>
                            <a:srgbClr val="000000"/>
                          </a:solidFill>
                          <a:effectLst/>
                          <a:latin typeface="+mn-lt"/>
                        </a:rPr>
                        <a:t> </a:t>
                      </a:r>
                    </a:p>
                  </a:txBody>
                  <a:tcPr marL="6350" marR="6350" marT="6350" marB="0" anchor="ctr">
                    <a:lnL>
                      <a:noFill/>
                    </a:lnL>
                    <a:lnR>
                      <a:noFill/>
                    </a:lnR>
                    <a:lnT>
                      <a:noFill/>
                    </a:lnT>
                    <a:lnB>
                      <a:noFill/>
                    </a:lnB>
                    <a:solidFill>
                      <a:srgbClr val="E8F8F0"/>
                    </a:solidFill>
                  </a:tcPr>
                </a:tc>
                <a:tc>
                  <a:txBody>
                    <a:bodyPr/>
                    <a:lstStyle/>
                    <a:p>
                      <a:pPr algn="r" fontAlgn="b"/>
                      <a:r>
                        <a:rPr lang="en-GB" sz="1100" b="1" i="0" u="none" strike="noStrike">
                          <a:effectLst/>
                          <a:latin typeface="+mn-lt"/>
                        </a:rPr>
                        <a:t>8,5%</a:t>
                      </a:r>
                    </a:p>
                  </a:txBody>
                  <a:tcPr marL="5443" marR="5443" marT="5443" marB="0" anchor="b">
                    <a:lnL>
                      <a:noFill/>
                    </a:lnL>
                    <a:lnR>
                      <a:noFill/>
                    </a:lnR>
                    <a:lnT>
                      <a:noFill/>
                    </a:lnT>
                    <a:lnB>
                      <a:noFill/>
                    </a:lnB>
                    <a:solidFill>
                      <a:srgbClr val="E8F8F0"/>
                    </a:solidFill>
                  </a:tcPr>
                </a:tc>
                <a:extLst>
                  <a:ext uri="{0D108BD9-81ED-4DB2-BD59-A6C34878D82A}">
                    <a16:rowId xmlns:a16="http://schemas.microsoft.com/office/drawing/2014/main" val="2021632634"/>
                  </a:ext>
                </a:extLst>
              </a:tr>
              <a:tr h="184150">
                <a:tc>
                  <a:txBody>
                    <a:bodyPr/>
                    <a:lstStyle/>
                    <a:p>
                      <a:pPr algn="l" fontAlgn="b"/>
                      <a:r>
                        <a:rPr lang="en-GB" sz="1100" b="1" i="0" u="none" strike="noStrike" dirty="0">
                          <a:effectLst/>
                          <a:latin typeface="+mn-lt"/>
                        </a:rPr>
                        <a:t>NP3 FASTIGHETER</a:t>
                      </a:r>
                    </a:p>
                  </a:txBody>
                  <a:tcPr marL="5443" marR="5443" marT="5443" marB="0" anchor="b">
                    <a:lnL>
                      <a:noFill/>
                    </a:lnL>
                    <a:lnR>
                      <a:noFill/>
                    </a:lnR>
                    <a:lnT>
                      <a:noFill/>
                    </a:lnT>
                    <a:lnB>
                      <a:noFill/>
                    </a:lnB>
                    <a:noFill/>
                  </a:tcPr>
                </a:tc>
                <a:tc>
                  <a:txBody>
                    <a:bodyPr/>
                    <a:lstStyle/>
                    <a:p>
                      <a:pPr algn="l" fontAlgn="b"/>
                      <a:endParaRPr lang="sv-SE" sz="900" b="1" i="0" u="none" strike="noStrike">
                        <a:solidFill>
                          <a:srgbClr val="000000"/>
                        </a:solidFill>
                        <a:effectLst/>
                        <a:latin typeface="+mn-lt"/>
                      </a:endParaRPr>
                    </a:p>
                  </a:txBody>
                  <a:tcPr marL="6350" marR="6350" marT="6350" marB="0" anchor="ctr">
                    <a:lnL>
                      <a:noFill/>
                    </a:lnL>
                    <a:lnR>
                      <a:noFill/>
                    </a:lnR>
                    <a:lnT>
                      <a:noFill/>
                    </a:lnT>
                    <a:lnB>
                      <a:noFill/>
                    </a:lnB>
                    <a:noFill/>
                  </a:tcPr>
                </a:tc>
                <a:tc>
                  <a:txBody>
                    <a:bodyPr/>
                    <a:lstStyle/>
                    <a:p>
                      <a:pPr algn="r" fontAlgn="b"/>
                      <a:r>
                        <a:rPr lang="en-GB" sz="1100" b="1" i="0" u="none" strike="noStrike">
                          <a:effectLst/>
                          <a:latin typeface="+mn-lt"/>
                        </a:rPr>
                        <a:t>5,3%</a:t>
                      </a:r>
                    </a:p>
                  </a:txBody>
                  <a:tcPr marL="5443" marR="5443" marT="5443" marB="0" anchor="b">
                    <a:lnL>
                      <a:noFill/>
                    </a:lnL>
                    <a:lnR>
                      <a:noFill/>
                    </a:lnR>
                    <a:lnT>
                      <a:noFill/>
                    </a:lnT>
                    <a:lnB>
                      <a:noFill/>
                    </a:lnB>
                    <a:noFill/>
                  </a:tcPr>
                </a:tc>
                <a:extLst>
                  <a:ext uri="{0D108BD9-81ED-4DB2-BD59-A6C34878D82A}">
                    <a16:rowId xmlns:a16="http://schemas.microsoft.com/office/drawing/2014/main" val="787180375"/>
                  </a:ext>
                </a:extLst>
              </a:tr>
              <a:tr h="184150">
                <a:tc>
                  <a:txBody>
                    <a:bodyPr/>
                    <a:lstStyle/>
                    <a:p>
                      <a:pPr algn="l" fontAlgn="b"/>
                      <a:r>
                        <a:rPr lang="en-GB" sz="1100" b="1" i="0" u="none" strike="noStrike" dirty="0">
                          <a:effectLst/>
                          <a:latin typeface="+mn-lt"/>
                        </a:rPr>
                        <a:t>SAGAX </a:t>
                      </a:r>
                    </a:p>
                  </a:txBody>
                  <a:tcPr marL="5443" marR="5443" marT="5443" marB="0" anchor="b">
                    <a:lnL>
                      <a:noFill/>
                    </a:lnL>
                    <a:lnR>
                      <a:noFill/>
                    </a:lnR>
                    <a:lnT>
                      <a:noFill/>
                    </a:lnT>
                    <a:lnB>
                      <a:noFill/>
                    </a:lnB>
                    <a:solidFill>
                      <a:srgbClr val="E8F8F0"/>
                    </a:solidFill>
                  </a:tcPr>
                </a:tc>
                <a:tc>
                  <a:txBody>
                    <a:bodyPr/>
                    <a:lstStyle/>
                    <a:p>
                      <a:pPr algn="l" fontAlgn="b"/>
                      <a:r>
                        <a:rPr lang="sv-SE" sz="900" b="1" i="0" u="none" strike="noStrike" dirty="0">
                          <a:solidFill>
                            <a:srgbClr val="000000"/>
                          </a:solidFill>
                          <a:effectLst/>
                          <a:latin typeface="+mn-lt"/>
                        </a:rPr>
                        <a:t> </a:t>
                      </a:r>
                    </a:p>
                  </a:txBody>
                  <a:tcPr marL="6350" marR="6350" marT="6350" marB="0" anchor="ctr">
                    <a:lnL>
                      <a:noFill/>
                    </a:lnL>
                    <a:lnR>
                      <a:noFill/>
                    </a:lnR>
                    <a:lnT>
                      <a:noFill/>
                    </a:lnT>
                    <a:lnB>
                      <a:noFill/>
                    </a:lnB>
                    <a:solidFill>
                      <a:srgbClr val="E8F8F0"/>
                    </a:solidFill>
                  </a:tcPr>
                </a:tc>
                <a:tc>
                  <a:txBody>
                    <a:bodyPr/>
                    <a:lstStyle/>
                    <a:p>
                      <a:pPr algn="r" fontAlgn="b"/>
                      <a:r>
                        <a:rPr lang="en-GB" sz="1100" b="1" i="0" u="none" strike="noStrike">
                          <a:effectLst/>
                          <a:latin typeface="+mn-lt"/>
                        </a:rPr>
                        <a:t>4,9%</a:t>
                      </a:r>
                    </a:p>
                  </a:txBody>
                  <a:tcPr marL="5443" marR="5443" marT="5443" marB="0" anchor="b">
                    <a:lnL>
                      <a:noFill/>
                    </a:lnL>
                    <a:lnR>
                      <a:noFill/>
                    </a:lnR>
                    <a:lnT>
                      <a:noFill/>
                    </a:lnT>
                    <a:lnB>
                      <a:noFill/>
                    </a:lnB>
                    <a:solidFill>
                      <a:srgbClr val="E8F8F0"/>
                    </a:solidFill>
                  </a:tcPr>
                </a:tc>
                <a:extLst>
                  <a:ext uri="{0D108BD9-81ED-4DB2-BD59-A6C34878D82A}">
                    <a16:rowId xmlns:a16="http://schemas.microsoft.com/office/drawing/2014/main" val="2856246562"/>
                  </a:ext>
                </a:extLst>
              </a:tr>
              <a:tr h="184150">
                <a:tc>
                  <a:txBody>
                    <a:bodyPr/>
                    <a:lstStyle/>
                    <a:p>
                      <a:pPr algn="l" fontAlgn="b"/>
                      <a:r>
                        <a:rPr lang="en-GB" sz="1100" b="1" i="0" u="none" strike="noStrike" dirty="0">
                          <a:effectLst/>
                          <a:latin typeface="+mn-lt"/>
                        </a:rPr>
                        <a:t>NORDEA BANK</a:t>
                      </a:r>
                    </a:p>
                  </a:txBody>
                  <a:tcPr marL="5443" marR="5443" marT="5443" marB="0" anchor="b">
                    <a:lnL>
                      <a:noFill/>
                    </a:lnL>
                    <a:lnR>
                      <a:noFill/>
                    </a:lnR>
                    <a:lnT>
                      <a:noFill/>
                    </a:lnT>
                    <a:lnB>
                      <a:noFill/>
                    </a:lnB>
                    <a:noFill/>
                  </a:tcPr>
                </a:tc>
                <a:tc>
                  <a:txBody>
                    <a:bodyPr/>
                    <a:lstStyle/>
                    <a:p>
                      <a:pPr algn="l" fontAlgn="b"/>
                      <a:endParaRPr lang="sv-SE" sz="900" b="1" i="0" u="none" strike="noStrike">
                        <a:solidFill>
                          <a:srgbClr val="000000"/>
                        </a:solidFill>
                        <a:effectLst/>
                        <a:latin typeface="+mn-lt"/>
                      </a:endParaRPr>
                    </a:p>
                  </a:txBody>
                  <a:tcPr marL="6350" marR="6350" marT="6350" marB="0" anchor="ctr">
                    <a:lnL>
                      <a:noFill/>
                    </a:lnL>
                    <a:lnR>
                      <a:noFill/>
                    </a:lnR>
                    <a:lnT>
                      <a:noFill/>
                    </a:lnT>
                    <a:lnB>
                      <a:noFill/>
                    </a:lnB>
                    <a:noFill/>
                  </a:tcPr>
                </a:tc>
                <a:tc>
                  <a:txBody>
                    <a:bodyPr/>
                    <a:lstStyle/>
                    <a:p>
                      <a:pPr algn="r" fontAlgn="b"/>
                      <a:r>
                        <a:rPr lang="en-GB" sz="1100" b="1" i="0" u="none" strike="noStrike">
                          <a:effectLst/>
                          <a:latin typeface="+mn-lt"/>
                        </a:rPr>
                        <a:t>4,9%</a:t>
                      </a:r>
                    </a:p>
                  </a:txBody>
                  <a:tcPr marL="5443" marR="5443" marT="5443" marB="0" anchor="b">
                    <a:lnL>
                      <a:noFill/>
                    </a:lnL>
                    <a:lnR>
                      <a:noFill/>
                    </a:lnR>
                    <a:lnT>
                      <a:noFill/>
                    </a:lnT>
                    <a:lnB>
                      <a:noFill/>
                    </a:lnB>
                    <a:noFill/>
                  </a:tcPr>
                </a:tc>
                <a:extLst>
                  <a:ext uri="{0D108BD9-81ED-4DB2-BD59-A6C34878D82A}">
                    <a16:rowId xmlns:a16="http://schemas.microsoft.com/office/drawing/2014/main" val="3609809471"/>
                  </a:ext>
                </a:extLst>
              </a:tr>
              <a:tr h="184150">
                <a:tc>
                  <a:txBody>
                    <a:bodyPr/>
                    <a:lstStyle/>
                    <a:p>
                      <a:pPr algn="l" fontAlgn="b"/>
                      <a:r>
                        <a:rPr lang="en-GB" sz="1100" b="1" i="0" u="none" strike="noStrike" dirty="0">
                          <a:effectLst/>
                          <a:latin typeface="+mn-lt"/>
                        </a:rPr>
                        <a:t>SECURITAS</a:t>
                      </a:r>
                    </a:p>
                  </a:txBody>
                  <a:tcPr marL="5443" marR="5443" marT="5443" marB="0" anchor="b">
                    <a:lnL>
                      <a:noFill/>
                    </a:lnL>
                    <a:lnR>
                      <a:noFill/>
                    </a:lnR>
                    <a:lnT>
                      <a:noFill/>
                    </a:lnT>
                    <a:lnB>
                      <a:noFill/>
                    </a:lnB>
                    <a:solidFill>
                      <a:srgbClr val="E8F8F0"/>
                    </a:solidFill>
                  </a:tcPr>
                </a:tc>
                <a:tc>
                  <a:txBody>
                    <a:bodyPr/>
                    <a:lstStyle/>
                    <a:p>
                      <a:pPr algn="l" fontAlgn="b"/>
                      <a:r>
                        <a:rPr lang="sv-SE" sz="900" b="1" i="0" u="none" strike="noStrike" dirty="0">
                          <a:solidFill>
                            <a:srgbClr val="000000"/>
                          </a:solidFill>
                          <a:effectLst/>
                          <a:latin typeface="+mn-lt"/>
                        </a:rPr>
                        <a:t> </a:t>
                      </a:r>
                    </a:p>
                  </a:txBody>
                  <a:tcPr marL="6350" marR="6350" marT="6350" marB="0" anchor="ctr">
                    <a:lnL>
                      <a:noFill/>
                    </a:lnL>
                    <a:lnR>
                      <a:noFill/>
                    </a:lnR>
                    <a:lnT>
                      <a:noFill/>
                    </a:lnT>
                    <a:lnB>
                      <a:noFill/>
                    </a:lnB>
                    <a:solidFill>
                      <a:srgbClr val="E8F8F0"/>
                    </a:solidFill>
                  </a:tcPr>
                </a:tc>
                <a:tc>
                  <a:txBody>
                    <a:bodyPr/>
                    <a:lstStyle/>
                    <a:p>
                      <a:pPr algn="r" fontAlgn="b"/>
                      <a:r>
                        <a:rPr lang="en-GB" sz="1100" b="1" i="0" u="none" strike="noStrike">
                          <a:effectLst/>
                          <a:latin typeface="+mn-lt"/>
                        </a:rPr>
                        <a:t>4,8%</a:t>
                      </a:r>
                    </a:p>
                  </a:txBody>
                  <a:tcPr marL="5443" marR="5443" marT="5443" marB="0" anchor="b">
                    <a:lnL>
                      <a:noFill/>
                    </a:lnL>
                    <a:lnR>
                      <a:noFill/>
                    </a:lnR>
                    <a:lnT>
                      <a:noFill/>
                    </a:lnT>
                    <a:lnB>
                      <a:noFill/>
                    </a:lnB>
                    <a:solidFill>
                      <a:srgbClr val="E8F8F0"/>
                    </a:solidFill>
                  </a:tcPr>
                </a:tc>
                <a:extLst>
                  <a:ext uri="{0D108BD9-81ED-4DB2-BD59-A6C34878D82A}">
                    <a16:rowId xmlns:a16="http://schemas.microsoft.com/office/drawing/2014/main" val="2241537288"/>
                  </a:ext>
                </a:extLst>
              </a:tr>
              <a:tr h="184150">
                <a:tc>
                  <a:txBody>
                    <a:bodyPr/>
                    <a:lstStyle/>
                    <a:p>
                      <a:pPr algn="l" fontAlgn="b"/>
                      <a:r>
                        <a:rPr lang="en-GB" sz="1100" b="1" i="0" u="none" strike="noStrike" dirty="0">
                          <a:effectLst/>
                          <a:latin typeface="+mn-lt"/>
                        </a:rPr>
                        <a:t>SKANDINAVISKA ENSKILDA </a:t>
                      </a:r>
                    </a:p>
                  </a:txBody>
                  <a:tcPr marL="5443" marR="5443" marT="5443" marB="0" anchor="b">
                    <a:lnL>
                      <a:noFill/>
                    </a:lnL>
                    <a:lnR>
                      <a:noFill/>
                    </a:lnR>
                    <a:lnT>
                      <a:noFill/>
                    </a:lnT>
                    <a:lnB>
                      <a:noFill/>
                    </a:lnB>
                    <a:noFill/>
                  </a:tcPr>
                </a:tc>
                <a:tc>
                  <a:txBody>
                    <a:bodyPr/>
                    <a:lstStyle/>
                    <a:p>
                      <a:pPr algn="l" fontAlgn="b"/>
                      <a:endParaRPr lang="sv-SE" sz="900" b="1" i="0" u="none" strike="noStrike" dirty="0">
                        <a:solidFill>
                          <a:srgbClr val="000000"/>
                        </a:solidFill>
                        <a:effectLst/>
                        <a:latin typeface="+mn-lt"/>
                      </a:endParaRPr>
                    </a:p>
                  </a:txBody>
                  <a:tcPr marL="6350" marR="6350" marT="6350" marB="0" anchor="ctr">
                    <a:lnL>
                      <a:noFill/>
                    </a:lnL>
                    <a:lnR>
                      <a:noFill/>
                    </a:lnR>
                    <a:lnT>
                      <a:noFill/>
                    </a:lnT>
                    <a:lnB>
                      <a:noFill/>
                    </a:lnB>
                    <a:noFill/>
                  </a:tcPr>
                </a:tc>
                <a:tc>
                  <a:txBody>
                    <a:bodyPr/>
                    <a:lstStyle/>
                    <a:p>
                      <a:pPr algn="r" fontAlgn="b"/>
                      <a:r>
                        <a:rPr lang="en-GB" sz="1100" b="1" i="0" u="none" strike="noStrike">
                          <a:effectLst/>
                          <a:latin typeface="+mn-lt"/>
                        </a:rPr>
                        <a:t>4,7%</a:t>
                      </a:r>
                    </a:p>
                  </a:txBody>
                  <a:tcPr marL="5443" marR="5443" marT="5443" marB="0" anchor="b">
                    <a:lnL>
                      <a:noFill/>
                    </a:lnL>
                    <a:lnR>
                      <a:noFill/>
                    </a:lnR>
                    <a:lnT>
                      <a:noFill/>
                    </a:lnT>
                    <a:lnB>
                      <a:noFill/>
                    </a:lnB>
                    <a:noFill/>
                  </a:tcPr>
                </a:tc>
                <a:extLst>
                  <a:ext uri="{0D108BD9-81ED-4DB2-BD59-A6C34878D82A}">
                    <a16:rowId xmlns:a16="http://schemas.microsoft.com/office/drawing/2014/main" val="3446975628"/>
                  </a:ext>
                </a:extLst>
              </a:tr>
              <a:tr h="184150">
                <a:tc>
                  <a:txBody>
                    <a:bodyPr/>
                    <a:lstStyle/>
                    <a:p>
                      <a:pPr algn="l" fontAlgn="b"/>
                      <a:r>
                        <a:rPr lang="en-GB" sz="1100" b="1" i="0" u="none" strike="noStrike" dirty="0">
                          <a:effectLst/>
                          <a:latin typeface="+mn-lt"/>
                        </a:rPr>
                        <a:t>ABB </a:t>
                      </a:r>
                    </a:p>
                  </a:txBody>
                  <a:tcPr marL="5443" marR="5443" marT="5443" marB="0" anchor="b">
                    <a:lnL>
                      <a:noFill/>
                    </a:lnL>
                    <a:lnR>
                      <a:noFill/>
                    </a:lnR>
                    <a:lnT>
                      <a:noFill/>
                    </a:lnT>
                    <a:lnB>
                      <a:noFill/>
                    </a:lnB>
                    <a:solidFill>
                      <a:srgbClr val="E8F8F0"/>
                    </a:solidFill>
                  </a:tcPr>
                </a:tc>
                <a:tc>
                  <a:txBody>
                    <a:bodyPr/>
                    <a:lstStyle/>
                    <a:p>
                      <a:pPr algn="l" fontAlgn="b"/>
                      <a:r>
                        <a:rPr lang="sv-SE" sz="900" b="1" i="0" u="none" strike="noStrike" dirty="0">
                          <a:solidFill>
                            <a:srgbClr val="000000"/>
                          </a:solidFill>
                          <a:effectLst/>
                          <a:latin typeface="+mn-lt"/>
                        </a:rPr>
                        <a:t> </a:t>
                      </a:r>
                    </a:p>
                  </a:txBody>
                  <a:tcPr marL="6350" marR="6350" marT="6350" marB="0" anchor="ctr">
                    <a:lnL>
                      <a:noFill/>
                    </a:lnL>
                    <a:lnR>
                      <a:noFill/>
                    </a:lnR>
                    <a:lnT>
                      <a:noFill/>
                    </a:lnT>
                    <a:lnB>
                      <a:noFill/>
                    </a:lnB>
                    <a:solidFill>
                      <a:srgbClr val="E8F8F0"/>
                    </a:solidFill>
                  </a:tcPr>
                </a:tc>
                <a:tc>
                  <a:txBody>
                    <a:bodyPr/>
                    <a:lstStyle/>
                    <a:p>
                      <a:pPr algn="r" fontAlgn="b"/>
                      <a:r>
                        <a:rPr lang="en-GB" sz="1100" b="1" i="0" u="none" strike="noStrike">
                          <a:effectLst/>
                          <a:latin typeface="+mn-lt"/>
                        </a:rPr>
                        <a:t>4,7%</a:t>
                      </a:r>
                    </a:p>
                  </a:txBody>
                  <a:tcPr marL="5443" marR="5443" marT="5443" marB="0" anchor="b">
                    <a:lnL>
                      <a:noFill/>
                    </a:lnL>
                    <a:lnR>
                      <a:noFill/>
                    </a:lnR>
                    <a:lnT>
                      <a:noFill/>
                    </a:lnT>
                    <a:lnB>
                      <a:noFill/>
                    </a:lnB>
                    <a:solidFill>
                      <a:srgbClr val="E8F8F0"/>
                    </a:solidFill>
                  </a:tcPr>
                </a:tc>
                <a:extLst>
                  <a:ext uri="{0D108BD9-81ED-4DB2-BD59-A6C34878D82A}">
                    <a16:rowId xmlns:a16="http://schemas.microsoft.com/office/drawing/2014/main" val="3090351404"/>
                  </a:ext>
                </a:extLst>
              </a:tr>
              <a:tr h="184150">
                <a:tc>
                  <a:txBody>
                    <a:bodyPr/>
                    <a:lstStyle/>
                    <a:p>
                      <a:pPr algn="l" fontAlgn="b"/>
                      <a:r>
                        <a:rPr lang="en-GB" sz="1100" b="1" i="0" u="none" strike="noStrike" dirty="0">
                          <a:effectLst/>
                          <a:latin typeface="+mn-lt"/>
                        </a:rPr>
                        <a:t>AAK </a:t>
                      </a:r>
                    </a:p>
                  </a:txBody>
                  <a:tcPr marL="5443" marR="5443" marT="5443" marB="0" anchor="b">
                    <a:lnL>
                      <a:noFill/>
                    </a:lnL>
                    <a:lnR>
                      <a:noFill/>
                    </a:lnR>
                    <a:lnT>
                      <a:noFill/>
                    </a:lnT>
                    <a:lnB>
                      <a:noFill/>
                    </a:lnB>
                    <a:noFill/>
                  </a:tcPr>
                </a:tc>
                <a:tc>
                  <a:txBody>
                    <a:bodyPr/>
                    <a:lstStyle/>
                    <a:p>
                      <a:pPr algn="l" fontAlgn="b"/>
                      <a:endParaRPr lang="sv-SE" sz="900" b="1" i="0" u="none" strike="noStrike">
                        <a:solidFill>
                          <a:srgbClr val="000000"/>
                        </a:solidFill>
                        <a:effectLst/>
                        <a:latin typeface="+mn-lt"/>
                      </a:endParaRPr>
                    </a:p>
                  </a:txBody>
                  <a:tcPr marL="6350" marR="6350" marT="6350" marB="0" anchor="ctr">
                    <a:lnL>
                      <a:noFill/>
                    </a:lnL>
                    <a:lnR>
                      <a:noFill/>
                    </a:lnR>
                    <a:lnT>
                      <a:noFill/>
                    </a:lnT>
                    <a:lnB>
                      <a:noFill/>
                    </a:lnB>
                    <a:noFill/>
                  </a:tcPr>
                </a:tc>
                <a:tc>
                  <a:txBody>
                    <a:bodyPr/>
                    <a:lstStyle/>
                    <a:p>
                      <a:pPr algn="r" fontAlgn="b"/>
                      <a:r>
                        <a:rPr lang="en-GB" sz="1100" b="1" i="0" u="none" strike="noStrike">
                          <a:effectLst/>
                          <a:latin typeface="+mn-lt"/>
                        </a:rPr>
                        <a:t>4,7%</a:t>
                      </a:r>
                    </a:p>
                  </a:txBody>
                  <a:tcPr marL="5443" marR="5443" marT="5443" marB="0" anchor="b">
                    <a:lnL>
                      <a:noFill/>
                    </a:lnL>
                    <a:lnR>
                      <a:noFill/>
                    </a:lnR>
                    <a:lnT>
                      <a:noFill/>
                    </a:lnT>
                    <a:lnB>
                      <a:noFill/>
                    </a:lnB>
                    <a:noFill/>
                  </a:tcPr>
                </a:tc>
                <a:extLst>
                  <a:ext uri="{0D108BD9-81ED-4DB2-BD59-A6C34878D82A}">
                    <a16:rowId xmlns:a16="http://schemas.microsoft.com/office/drawing/2014/main" val="2108549100"/>
                  </a:ext>
                </a:extLst>
              </a:tr>
              <a:tr h="184150">
                <a:tc>
                  <a:txBody>
                    <a:bodyPr/>
                    <a:lstStyle/>
                    <a:p>
                      <a:pPr algn="l" fontAlgn="b"/>
                      <a:r>
                        <a:rPr lang="en-GB" sz="1100" b="1" i="0" u="none" strike="noStrike" dirty="0">
                          <a:effectLst/>
                          <a:latin typeface="+mn-lt"/>
                        </a:rPr>
                        <a:t>SECTRA </a:t>
                      </a:r>
                    </a:p>
                  </a:txBody>
                  <a:tcPr marL="5443" marR="5443" marT="5443" marB="0" anchor="b">
                    <a:lnL>
                      <a:noFill/>
                    </a:lnL>
                    <a:lnR>
                      <a:noFill/>
                    </a:lnR>
                    <a:lnT>
                      <a:noFill/>
                    </a:lnT>
                    <a:lnB>
                      <a:noFill/>
                    </a:lnB>
                    <a:solidFill>
                      <a:srgbClr val="E8F8F0"/>
                    </a:solidFill>
                  </a:tcPr>
                </a:tc>
                <a:tc>
                  <a:txBody>
                    <a:bodyPr/>
                    <a:lstStyle/>
                    <a:p>
                      <a:pPr algn="l" fontAlgn="b"/>
                      <a:r>
                        <a:rPr lang="sv-SE" sz="900" b="1" i="0" u="none" strike="noStrike">
                          <a:solidFill>
                            <a:srgbClr val="000000"/>
                          </a:solidFill>
                          <a:effectLst/>
                          <a:latin typeface="+mn-lt"/>
                        </a:rPr>
                        <a:t> </a:t>
                      </a:r>
                    </a:p>
                  </a:txBody>
                  <a:tcPr marL="6350" marR="6350" marT="6350" marB="0" anchor="ctr">
                    <a:lnL>
                      <a:noFill/>
                    </a:lnL>
                    <a:lnR>
                      <a:noFill/>
                    </a:lnR>
                    <a:lnT>
                      <a:noFill/>
                    </a:lnT>
                    <a:lnB>
                      <a:noFill/>
                    </a:lnB>
                    <a:solidFill>
                      <a:srgbClr val="E8F8F0"/>
                    </a:solidFill>
                  </a:tcPr>
                </a:tc>
                <a:tc>
                  <a:txBody>
                    <a:bodyPr/>
                    <a:lstStyle/>
                    <a:p>
                      <a:pPr algn="r" fontAlgn="b"/>
                      <a:r>
                        <a:rPr lang="en-GB" sz="1100" b="1" i="0" u="none" strike="noStrike">
                          <a:effectLst/>
                          <a:latin typeface="+mn-lt"/>
                        </a:rPr>
                        <a:t>4,6%</a:t>
                      </a:r>
                    </a:p>
                  </a:txBody>
                  <a:tcPr marL="5443" marR="5443" marT="5443" marB="0" anchor="b">
                    <a:lnL>
                      <a:noFill/>
                    </a:lnL>
                    <a:lnR>
                      <a:noFill/>
                    </a:lnR>
                    <a:lnT>
                      <a:noFill/>
                    </a:lnT>
                    <a:lnB>
                      <a:noFill/>
                    </a:lnB>
                    <a:solidFill>
                      <a:srgbClr val="E8F8F0"/>
                    </a:solidFill>
                  </a:tcPr>
                </a:tc>
                <a:extLst>
                  <a:ext uri="{0D108BD9-81ED-4DB2-BD59-A6C34878D82A}">
                    <a16:rowId xmlns:a16="http://schemas.microsoft.com/office/drawing/2014/main" val="4018220445"/>
                  </a:ext>
                </a:extLst>
              </a:tr>
              <a:tr h="184150">
                <a:tc>
                  <a:txBody>
                    <a:bodyPr/>
                    <a:lstStyle/>
                    <a:p>
                      <a:pPr algn="l" fontAlgn="b"/>
                      <a:r>
                        <a:rPr lang="en-GB" sz="1100" b="1" i="0" u="none" strike="noStrike" dirty="0">
                          <a:effectLst/>
                          <a:latin typeface="+mn-lt"/>
                        </a:rPr>
                        <a:t>BEIJER REF </a:t>
                      </a:r>
                    </a:p>
                  </a:txBody>
                  <a:tcPr marL="5443" marR="5443" marT="5443" marB="0" anchor="b">
                    <a:lnL>
                      <a:noFill/>
                    </a:lnL>
                    <a:lnR>
                      <a:noFill/>
                    </a:lnR>
                    <a:lnT>
                      <a:noFill/>
                    </a:lnT>
                    <a:lnB>
                      <a:noFill/>
                    </a:lnB>
                    <a:noFill/>
                  </a:tcPr>
                </a:tc>
                <a:tc>
                  <a:txBody>
                    <a:bodyPr/>
                    <a:lstStyle/>
                    <a:p>
                      <a:pPr algn="l" fontAlgn="b"/>
                      <a:endParaRPr lang="sv-SE" sz="900" b="1" i="0" u="none" strike="noStrike">
                        <a:solidFill>
                          <a:srgbClr val="000000"/>
                        </a:solidFill>
                        <a:effectLst/>
                        <a:latin typeface="+mn-lt"/>
                      </a:endParaRPr>
                    </a:p>
                  </a:txBody>
                  <a:tcPr marL="6350" marR="6350" marT="6350" marB="0" anchor="ctr">
                    <a:lnL>
                      <a:noFill/>
                    </a:lnL>
                    <a:lnR>
                      <a:noFill/>
                    </a:lnR>
                    <a:lnT>
                      <a:noFill/>
                    </a:lnT>
                    <a:lnB>
                      <a:noFill/>
                    </a:lnB>
                    <a:noFill/>
                  </a:tcPr>
                </a:tc>
                <a:tc>
                  <a:txBody>
                    <a:bodyPr/>
                    <a:lstStyle/>
                    <a:p>
                      <a:pPr algn="r" fontAlgn="b"/>
                      <a:r>
                        <a:rPr lang="en-GB" sz="1100" b="1" i="0" u="none" strike="noStrike" dirty="0">
                          <a:effectLst/>
                          <a:latin typeface="+mn-lt"/>
                        </a:rPr>
                        <a:t>4,5%</a:t>
                      </a:r>
                    </a:p>
                  </a:txBody>
                  <a:tcPr marL="5443" marR="5443" marT="5443" marB="0" anchor="b">
                    <a:lnL>
                      <a:noFill/>
                    </a:lnL>
                    <a:lnR>
                      <a:noFill/>
                    </a:lnR>
                    <a:lnT>
                      <a:noFill/>
                    </a:lnT>
                    <a:lnB>
                      <a:noFill/>
                    </a:lnB>
                    <a:noFill/>
                  </a:tcPr>
                </a:tc>
                <a:extLst>
                  <a:ext uri="{0D108BD9-81ED-4DB2-BD59-A6C34878D82A}">
                    <a16:rowId xmlns:a16="http://schemas.microsoft.com/office/drawing/2014/main" val="3429522446"/>
                  </a:ext>
                </a:extLst>
              </a:tr>
            </a:tbl>
          </a:graphicData>
        </a:graphic>
      </p:graphicFrame>
      <p:graphicFrame>
        <p:nvGraphicFramePr>
          <p:cNvPr id="16" name="Table 15">
            <a:extLst>
              <a:ext uri="{FF2B5EF4-FFF2-40B4-BE49-F238E27FC236}">
                <a16:creationId xmlns:a16="http://schemas.microsoft.com/office/drawing/2014/main" id="{8D83BC3F-92B5-311E-12C4-84D577171773}"/>
              </a:ext>
            </a:extLst>
          </p:cNvPr>
          <p:cNvGraphicFramePr>
            <a:graphicFrameLocks noGrp="1"/>
          </p:cNvGraphicFramePr>
          <p:nvPr>
            <p:extLst>
              <p:ext uri="{D42A27DB-BD31-4B8C-83A1-F6EECF244321}">
                <p14:modId xmlns:p14="http://schemas.microsoft.com/office/powerpoint/2010/main" val="107521348"/>
              </p:ext>
            </p:extLst>
          </p:nvPr>
        </p:nvGraphicFramePr>
        <p:xfrm>
          <a:off x="3605061" y="446303"/>
          <a:ext cx="2882900" cy="2037715"/>
        </p:xfrm>
        <a:graphic>
          <a:graphicData uri="http://schemas.openxmlformats.org/drawingml/2006/table">
            <a:tbl>
              <a:tblPr/>
              <a:tblGrid>
                <a:gridCol w="228026">
                  <a:extLst>
                    <a:ext uri="{9D8B030D-6E8A-4147-A177-3AD203B41FA5}">
                      <a16:colId xmlns:a16="http://schemas.microsoft.com/office/drawing/2014/main" val="3046692169"/>
                    </a:ext>
                  </a:extLst>
                </a:gridCol>
                <a:gridCol w="1315383">
                  <a:extLst>
                    <a:ext uri="{9D8B030D-6E8A-4147-A177-3AD203B41FA5}">
                      <a16:colId xmlns:a16="http://schemas.microsoft.com/office/drawing/2014/main" val="404278115"/>
                    </a:ext>
                  </a:extLst>
                </a:gridCol>
                <a:gridCol w="1339491">
                  <a:extLst>
                    <a:ext uri="{9D8B030D-6E8A-4147-A177-3AD203B41FA5}">
                      <a16:colId xmlns:a16="http://schemas.microsoft.com/office/drawing/2014/main" val="3619749190"/>
                    </a:ext>
                  </a:extLst>
                </a:gridCol>
              </a:tblGrid>
              <a:tr h="203200">
                <a:tc gridSpan="2">
                  <a:txBody>
                    <a:bodyPr/>
                    <a:lstStyle/>
                    <a:p>
                      <a:pPr algn="l" fontAlgn="b"/>
                      <a:r>
                        <a:rPr lang="sv-SE" sz="1200" b="1" i="0" u="none" strike="noStrike">
                          <a:solidFill>
                            <a:srgbClr val="000000"/>
                          </a:solidFill>
                          <a:effectLst/>
                          <a:latin typeface="+mn-lt"/>
                        </a:rPr>
                        <a:t>Största bidrag YTD</a:t>
                      </a:r>
                    </a:p>
                  </a:txBody>
                  <a:tcPr marL="6350" marR="6350" marT="6350" marB="0" anchor="b">
                    <a:lnL>
                      <a:noFill/>
                    </a:lnL>
                    <a:lnR>
                      <a:noFill/>
                    </a:lnR>
                    <a:lnT>
                      <a:noFill/>
                    </a:lnT>
                    <a:lnB>
                      <a:noFill/>
                    </a:lnB>
                    <a:noFill/>
                  </a:tcPr>
                </a:tc>
                <a:tc hMerge="1">
                  <a:txBody>
                    <a:bodyPr/>
                    <a:lstStyle/>
                    <a:p>
                      <a:endParaRPr lang="sv-SE"/>
                    </a:p>
                  </a:txBody>
                  <a:tcPr/>
                </a:tc>
                <a:tc>
                  <a:txBody>
                    <a:bodyPr/>
                    <a:lstStyle/>
                    <a:p>
                      <a:pPr algn="l" fontAlgn="b"/>
                      <a:endParaRPr lang="sv-SE" sz="1100" b="0" i="0" u="none" strike="noStrike">
                        <a:solidFill>
                          <a:srgbClr val="000000"/>
                        </a:solidFill>
                        <a:effectLst/>
                        <a:latin typeface="+mn-lt"/>
                      </a:endParaRPr>
                    </a:p>
                  </a:txBody>
                  <a:tcPr marL="6350" marR="6350" marT="6350" marB="0" anchor="b">
                    <a:lnL>
                      <a:noFill/>
                    </a:lnL>
                    <a:lnR>
                      <a:noFill/>
                    </a:lnR>
                    <a:lnT>
                      <a:noFill/>
                    </a:lnT>
                    <a:lnB>
                      <a:noFill/>
                    </a:lnB>
                    <a:noFill/>
                  </a:tcPr>
                </a:tc>
                <a:extLst>
                  <a:ext uri="{0D108BD9-81ED-4DB2-BD59-A6C34878D82A}">
                    <a16:rowId xmlns:a16="http://schemas.microsoft.com/office/drawing/2014/main" val="2433374862"/>
                  </a:ext>
                </a:extLst>
              </a:tr>
              <a:tr h="85993">
                <a:tc>
                  <a:txBody>
                    <a:bodyPr/>
                    <a:lstStyle/>
                    <a:p>
                      <a:pPr algn="r" fontAlgn="b"/>
                      <a:r>
                        <a:rPr lang="sv-SE" sz="1000" b="1" i="0" u="none" strike="noStrike">
                          <a:solidFill>
                            <a:srgbClr val="00B050"/>
                          </a:solidFill>
                          <a:effectLst/>
                          <a:latin typeface="+mn-lt"/>
                        </a:rPr>
                        <a:t>+</a:t>
                      </a:r>
                    </a:p>
                  </a:txBody>
                  <a:tcPr marL="6350" marR="6350" marT="6350" marB="0" anchor="b">
                    <a:lnL>
                      <a:noFill/>
                    </a:lnL>
                    <a:lnR>
                      <a:noFill/>
                    </a:lnR>
                    <a:lnT>
                      <a:noFill/>
                    </a:lnT>
                    <a:lnB>
                      <a:noFill/>
                    </a:lnB>
                    <a:solidFill>
                      <a:srgbClr val="E8F8F0"/>
                    </a:solidFill>
                  </a:tcPr>
                </a:tc>
                <a:tc>
                  <a:txBody>
                    <a:bodyPr/>
                    <a:lstStyle/>
                    <a:p>
                      <a:pPr algn="l" fontAlgn="b"/>
                      <a:r>
                        <a:rPr lang="sv-SE" sz="1100" b="0" i="0" u="none" strike="noStrike" dirty="0">
                          <a:effectLst/>
                          <a:latin typeface="+mn-lt"/>
                        </a:rPr>
                        <a:t>NORDEA</a:t>
                      </a:r>
                    </a:p>
                  </a:txBody>
                  <a:tcPr marL="9525" marR="9525" marT="9525" marB="0" anchor="b">
                    <a:lnL>
                      <a:noFill/>
                    </a:lnL>
                    <a:lnR>
                      <a:noFill/>
                    </a:lnR>
                    <a:lnT>
                      <a:noFill/>
                    </a:lnT>
                    <a:lnB>
                      <a:noFill/>
                    </a:lnB>
                    <a:solidFill>
                      <a:srgbClr val="E8F8F0"/>
                    </a:solidFill>
                  </a:tcPr>
                </a:tc>
                <a:tc>
                  <a:txBody>
                    <a:bodyPr/>
                    <a:lstStyle/>
                    <a:p>
                      <a:pPr marL="0" algn="r" defTabSz="685800" rtl="0" eaLnBrk="1" fontAlgn="b" latinLnBrk="0" hangingPunct="1"/>
                      <a:r>
                        <a:rPr lang="sv-SE" sz="1100" b="0" i="0" u="none" strike="noStrike" kern="1200" dirty="0">
                          <a:solidFill>
                            <a:schemeClr val="tx1"/>
                          </a:solidFill>
                          <a:effectLst/>
                          <a:latin typeface="+mn-lt"/>
                          <a:ea typeface="+mn-ea"/>
                          <a:cs typeface="+mn-cs"/>
                        </a:rPr>
                        <a:t>0,96%</a:t>
                      </a:r>
                    </a:p>
                  </a:txBody>
                  <a:tcPr marL="9525" marR="9525" marT="9525" marB="0" anchor="b">
                    <a:lnL>
                      <a:noFill/>
                    </a:lnL>
                    <a:lnR>
                      <a:noFill/>
                    </a:lnR>
                    <a:lnT>
                      <a:noFill/>
                    </a:lnT>
                    <a:lnB>
                      <a:noFill/>
                    </a:lnB>
                    <a:solidFill>
                      <a:srgbClr val="E8F8F0"/>
                    </a:solidFill>
                  </a:tcPr>
                </a:tc>
                <a:extLst>
                  <a:ext uri="{0D108BD9-81ED-4DB2-BD59-A6C34878D82A}">
                    <a16:rowId xmlns:a16="http://schemas.microsoft.com/office/drawing/2014/main" val="279717713"/>
                  </a:ext>
                </a:extLst>
              </a:tr>
              <a:tr h="184150">
                <a:tc>
                  <a:txBody>
                    <a:bodyPr/>
                    <a:lstStyle/>
                    <a:p>
                      <a:pPr algn="r" fontAlgn="b"/>
                      <a:r>
                        <a:rPr lang="sv-SE" sz="1000" b="1" i="0" u="none" strike="noStrike">
                          <a:solidFill>
                            <a:srgbClr val="00B050"/>
                          </a:solidFill>
                          <a:effectLst/>
                          <a:latin typeface="+mn-lt"/>
                        </a:rPr>
                        <a:t>+</a:t>
                      </a:r>
                    </a:p>
                  </a:txBody>
                  <a:tcPr marL="6350" marR="6350" marT="6350" marB="0" anchor="b">
                    <a:lnL>
                      <a:noFill/>
                    </a:lnL>
                    <a:lnR>
                      <a:noFill/>
                    </a:lnR>
                    <a:lnT>
                      <a:noFill/>
                    </a:lnT>
                    <a:lnB>
                      <a:noFill/>
                    </a:lnB>
                    <a:solidFill>
                      <a:srgbClr val="E8F8F0"/>
                    </a:solidFill>
                  </a:tcPr>
                </a:tc>
                <a:tc>
                  <a:txBody>
                    <a:bodyPr/>
                    <a:lstStyle/>
                    <a:p>
                      <a:pPr algn="l" fontAlgn="b"/>
                      <a:r>
                        <a:rPr lang="sv-SE" sz="1100" b="0" i="0" u="none" strike="noStrike" dirty="0">
                          <a:effectLst/>
                          <a:latin typeface="+mn-lt"/>
                        </a:rPr>
                        <a:t>SECTRA</a:t>
                      </a:r>
                    </a:p>
                  </a:txBody>
                  <a:tcPr marL="9525" marR="9525" marT="9525" marB="0" anchor="b">
                    <a:lnL>
                      <a:noFill/>
                    </a:lnL>
                    <a:lnR>
                      <a:noFill/>
                    </a:lnR>
                    <a:lnT>
                      <a:noFill/>
                    </a:lnT>
                    <a:lnB>
                      <a:noFill/>
                    </a:lnB>
                    <a:solidFill>
                      <a:srgbClr val="E8F8F0"/>
                    </a:solidFill>
                  </a:tcPr>
                </a:tc>
                <a:tc>
                  <a:txBody>
                    <a:bodyPr/>
                    <a:lstStyle/>
                    <a:p>
                      <a:pPr marL="0" algn="r" defTabSz="685800" rtl="0" eaLnBrk="1" fontAlgn="b" latinLnBrk="0" hangingPunct="1"/>
                      <a:r>
                        <a:rPr lang="sv-SE" sz="1100" b="0" i="0" u="none" strike="noStrike" kern="1200" dirty="0">
                          <a:solidFill>
                            <a:schemeClr val="tx1"/>
                          </a:solidFill>
                          <a:effectLst/>
                          <a:latin typeface="+mn-lt"/>
                          <a:ea typeface="+mn-ea"/>
                          <a:cs typeface="+mn-cs"/>
                        </a:rPr>
                        <a:t>0,58%</a:t>
                      </a:r>
                    </a:p>
                  </a:txBody>
                  <a:tcPr marL="9525" marR="9525" marT="9525" marB="0" anchor="b">
                    <a:lnL>
                      <a:noFill/>
                    </a:lnL>
                    <a:lnR>
                      <a:noFill/>
                    </a:lnR>
                    <a:lnT>
                      <a:noFill/>
                    </a:lnT>
                    <a:lnB>
                      <a:noFill/>
                    </a:lnB>
                    <a:solidFill>
                      <a:srgbClr val="E8F8F0"/>
                    </a:solidFill>
                  </a:tcPr>
                </a:tc>
                <a:extLst>
                  <a:ext uri="{0D108BD9-81ED-4DB2-BD59-A6C34878D82A}">
                    <a16:rowId xmlns:a16="http://schemas.microsoft.com/office/drawing/2014/main" val="2703646948"/>
                  </a:ext>
                </a:extLst>
              </a:tr>
              <a:tr h="184150">
                <a:tc>
                  <a:txBody>
                    <a:bodyPr/>
                    <a:lstStyle/>
                    <a:p>
                      <a:pPr algn="r" fontAlgn="b"/>
                      <a:r>
                        <a:rPr lang="sv-SE" sz="1000" b="1" i="0" u="none" strike="noStrike">
                          <a:solidFill>
                            <a:srgbClr val="00B050"/>
                          </a:solidFill>
                          <a:effectLst/>
                          <a:latin typeface="+mn-lt"/>
                        </a:rPr>
                        <a:t>+</a:t>
                      </a:r>
                    </a:p>
                  </a:txBody>
                  <a:tcPr marL="6350" marR="6350" marT="6350" marB="0" anchor="b">
                    <a:lnL>
                      <a:noFill/>
                    </a:lnL>
                    <a:lnR>
                      <a:noFill/>
                    </a:lnR>
                    <a:lnT>
                      <a:noFill/>
                    </a:lnT>
                    <a:lnB>
                      <a:noFill/>
                    </a:lnB>
                    <a:solidFill>
                      <a:srgbClr val="E8F8F0"/>
                    </a:solidFill>
                  </a:tcPr>
                </a:tc>
                <a:tc>
                  <a:txBody>
                    <a:bodyPr/>
                    <a:lstStyle/>
                    <a:p>
                      <a:pPr algn="l" fontAlgn="b"/>
                      <a:r>
                        <a:rPr lang="sv-SE" sz="1100" b="0" i="0" u="none" strike="noStrike" dirty="0">
                          <a:effectLst/>
                          <a:latin typeface="+mn-lt"/>
                        </a:rPr>
                        <a:t>SEB A</a:t>
                      </a:r>
                    </a:p>
                  </a:txBody>
                  <a:tcPr marL="9525" marR="9525" marT="9525" marB="0" anchor="b">
                    <a:lnL>
                      <a:noFill/>
                    </a:lnL>
                    <a:lnR>
                      <a:noFill/>
                    </a:lnR>
                    <a:lnT>
                      <a:noFill/>
                    </a:lnT>
                    <a:lnB>
                      <a:noFill/>
                    </a:lnB>
                    <a:solidFill>
                      <a:srgbClr val="E8F8F0"/>
                    </a:solidFill>
                  </a:tcPr>
                </a:tc>
                <a:tc>
                  <a:txBody>
                    <a:bodyPr/>
                    <a:lstStyle/>
                    <a:p>
                      <a:pPr marL="0" algn="r" defTabSz="685800" rtl="0" eaLnBrk="1" fontAlgn="b" latinLnBrk="0" hangingPunct="1"/>
                      <a:r>
                        <a:rPr lang="sv-SE" sz="1100" b="0" i="0" u="none" strike="noStrike" kern="1200" dirty="0">
                          <a:solidFill>
                            <a:schemeClr val="tx1"/>
                          </a:solidFill>
                          <a:effectLst/>
                          <a:latin typeface="+mn-lt"/>
                          <a:ea typeface="+mn-ea"/>
                          <a:cs typeface="+mn-cs"/>
                        </a:rPr>
                        <a:t>0,56%</a:t>
                      </a:r>
                    </a:p>
                  </a:txBody>
                  <a:tcPr marL="9525" marR="9525" marT="9525" marB="0" anchor="b">
                    <a:lnL>
                      <a:noFill/>
                    </a:lnL>
                    <a:lnR>
                      <a:noFill/>
                    </a:lnR>
                    <a:lnT>
                      <a:noFill/>
                    </a:lnT>
                    <a:lnB>
                      <a:noFill/>
                    </a:lnB>
                    <a:solidFill>
                      <a:srgbClr val="E8F8F0"/>
                    </a:solidFill>
                  </a:tcPr>
                </a:tc>
                <a:extLst>
                  <a:ext uri="{0D108BD9-81ED-4DB2-BD59-A6C34878D82A}">
                    <a16:rowId xmlns:a16="http://schemas.microsoft.com/office/drawing/2014/main" val="3201018668"/>
                  </a:ext>
                </a:extLst>
              </a:tr>
              <a:tr h="184150">
                <a:tc>
                  <a:txBody>
                    <a:bodyPr/>
                    <a:lstStyle/>
                    <a:p>
                      <a:pPr algn="r" fontAlgn="b"/>
                      <a:r>
                        <a:rPr lang="sv-SE" sz="1000" b="1" i="0" u="none" strike="noStrike" dirty="0">
                          <a:solidFill>
                            <a:srgbClr val="00B050"/>
                          </a:solidFill>
                          <a:effectLst/>
                          <a:latin typeface="+mn-lt"/>
                        </a:rPr>
                        <a:t>+</a:t>
                      </a:r>
                    </a:p>
                  </a:txBody>
                  <a:tcPr marL="6350" marR="6350" marT="6350" marB="0" anchor="b">
                    <a:lnL>
                      <a:noFill/>
                    </a:lnL>
                    <a:lnR>
                      <a:noFill/>
                    </a:lnR>
                    <a:lnT>
                      <a:noFill/>
                    </a:lnT>
                    <a:lnB>
                      <a:noFill/>
                    </a:lnB>
                    <a:solidFill>
                      <a:srgbClr val="E8F8F0"/>
                    </a:solidFill>
                  </a:tcPr>
                </a:tc>
                <a:tc>
                  <a:txBody>
                    <a:bodyPr/>
                    <a:lstStyle/>
                    <a:p>
                      <a:pPr algn="l" fontAlgn="b"/>
                      <a:r>
                        <a:rPr lang="sv-SE" sz="1100" b="0" i="0" u="none" strike="noStrike" dirty="0">
                          <a:effectLst/>
                          <a:latin typeface="+mn-lt"/>
                        </a:rPr>
                        <a:t>NORDNET </a:t>
                      </a:r>
                    </a:p>
                  </a:txBody>
                  <a:tcPr marL="9525" marR="9525" marT="9525" marB="0" anchor="b">
                    <a:lnL>
                      <a:noFill/>
                    </a:lnL>
                    <a:lnR>
                      <a:noFill/>
                    </a:lnR>
                    <a:lnT>
                      <a:noFill/>
                    </a:lnT>
                    <a:lnB>
                      <a:noFill/>
                    </a:lnB>
                    <a:solidFill>
                      <a:srgbClr val="E8F8F0"/>
                    </a:solidFill>
                  </a:tcPr>
                </a:tc>
                <a:tc>
                  <a:txBody>
                    <a:bodyPr/>
                    <a:lstStyle/>
                    <a:p>
                      <a:pPr marL="0" algn="r" defTabSz="685800" rtl="0" eaLnBrk="1" fontAlgn="b" latinLnBrk="0" hangingPunct="1"/>
                      <a:r>
                        <a:rPr lang="sv-SE" sz="1100" b="0" i="0" u="none" strike="noStrike" kern="1200" dirty="0">
                          <a:solidFill>
                            <a:schemeClr val="tx1"/>
                          </a:solidFill>
                          <a:effectLst/>
                          <a:latin typeface="+mn-lt"/>
                          <a:ea typeface="+mn-ea"/>
                          <a:cs typeface="+mn-cs"/>
                        </a:rPr>
                        <a:t>0,53%</a:t>
                      </a:r>
                    </a:p>
                  </a:txBody>
                  <a:tcPr marL="9525" marR="9525" marT="9525" marB="0" anchor="b">
                    <a:lnL>
                      <a:noFill/>
                    </a:lnL>
                    <a:lnR>
                      <a:noFill/>
                    </a:lnR>
                    <a:lnT>
                      <a:noFill/>
                    </a:lnT>
                    <a:lnB>
                      <a:noFill/>
                    </a:lnB>
                    <a:solidFill>
                      <a:srgbClr val="E8F8F0"/>
                    </a:solidFill>
                  </a:tcPr>
                </a:tc>
                <a:extLst>
                  <a:ext uri="{0D108BD9-81ED-4DB2-BD59-A6C34878D82A}">
                    <a16:rowId xmlns:a16="http://schemas.microsoft.com/office/drawing/2014/main" val="3594495860"/>
                  </a:ext>
                </a:extLst>
              </a:tr>
              <a:tr h="184150">
                <a:tc>
                  <a:txBody>
                    <a:bodyPr/>
                    <a:lstStyle/>
                    <a:p>
                      <a:pPr marL="0" marR="0" lvl="0" indent="0" algn="r" defTabSz="685800" rtl="0" eaLnBrk="1" fontAlgn="b" latinLnBrk="0" hangingPunct="1">
                        <a:lnSpc>
                          <a:spcPct val="100000"/>
                        </a:lnSpc>
                        <a:spcBef>
                          <a:spcPts val="0"/>
                        </a:spcBef>
                        <a:spcAft>
                          <a:spcPts val="0"/>
                        </a:spcAft>
                        <a:buClrTx/>
                        <a:buSzTx/>
                        <a:buFontTx/>
                        <a:buNone/>
                        <a:tabLst/>
                        <a:defRPr/>
                      </a:pPr>
                      <a:r>
                        <a:rPr lang="sv-SE" sz="1000" b="1" i="0" u="none" strike="noStrike" dirty="0">
                          <a:solidFill>
                            <a:srgbClr val="00B050"/>
                          </a:solidFill>
                          <a:effectLst/>
                          <a:latin typeface="+mn-lt"/>
                        </a:rPr>
                        <a:t>+</a:t>
                      </a:r>
                    </a:p>
                  </a:txBody>
                  <a:tcPr marL="6350" marR="6350" marT="6350" marB="0" anchor="b">
                    <a:lnL>
                      <a:noFill/>
                    </a:lnL>
                    <a:lnR>
                      <a:noFill/>
                    </a:lnR>
                    <a:lnT>
                      <a:noFill/>
                    </a:lnT>
                    <a:lnB>
                      <a:noFill/>
                    </a:lnB>
                    <a:solidFill>
                      <a:srgbClr val="E8F8F0"/>
                    </a:solidFill>
                  </a:tcPr>
                </a:tc>
                <a:tc>
                  <a:txBody>
                    <a:bodyPr/>
                    <a:lstStyle/>
                    <a:p>
                      <a:pPr algn="l" fontAlgn="b"/>
                      <a:r>
                        <a:rPr lang="sv-SE" sz="1100" b="0" i="0" u="none" strike="noStrike" dirty="0">
                          <a:effectLst/>
                          <a:latin typeface="+mn-lt"/>
                        </a:rPr>
                        <a:t>NP3 FASTIGHETER</a:t>
                      </a:r>
                    </a:p>
                  </a:txBody>
                  <a:tcPr marL="9525" marR="9525" marT="9525" marB="0" anchor="b">
                    <a:lnL>
                      <a:noFill/>
                    </a:lnL>
                    <a:lnR>
                      <a:noFill/>
                    </a:lnR>
                    <a:lnT>
                      <a:noFill/>
                    </a:lnT>
                    <a:lnB>
                      <a:noFill/>
                    </a:lnB>
                    <a:solidFill>
                      <a:srgbClr val="E8F8F0"/>
                    </a:solidFill>
                  </a:tcPr>
                </a:tc>
                <a:tc>
                  <a:txBody>
                    <a:bodyPr/>
                    <a:lstStyle/>
                    <a:p>
                      <a:pPr marL="0" algn="r" defTabSz="685800" rtl="0" eaLnBrk="1" fontAlgn="b" latinLnBrk="0" hangingPunct="1"/>
                      <a:r>
                        <a:rPr lang="sv-SE" sz="1100" b="0" i="0" u="none" strike="noStrike" kern="1200" dirty="0">
                          <a:solidFill>
                            <a:schemeClr val="tx1"/>
                          </a:solidFill>
                          <a:effectLst/>
                          <a:latin typeface="+mn-lt"/>
                          <a:ea typeface="+mn-ea"/>
                          <a:cs typeface="+mn-cs"/>
                        </a:rPr>
                        <a:t>0,32%</a:t>
                      </a:r>
                    </a:p>
                  </a:txBody>
                  <a:tcPr marL="9525" marR="9525" marT="9525" marB="0" anchor="b">
                    <a:lnL>
                      <a:noFill/>
                    </a:lnL>
                    <a:lnR>
                      <a:noFill/>
                    </a:lnR>
                    <a:lnT>
                      <a:noFill/>
                    </a:lnT>
                    <a:lnB>
                      <a:noFill/>
                    </a:lnB>
                    <a:solidFill>
                      <a:srgbClr val="E8F8F0"/>
                    </a:solidFill>
                  </a:tcPr>
                </a:tc>
                <a:extLst>
                  <a:ext uri="{0D108BD9-81ED-4DB2-BD59-A6C34878D82A}">
                    <a16:rowId xmlns:a16="http://schemas.microsoft.com/office/drawing/2014/main" val="3377612229"/>
                  </a:ext>
                </a:extLst>
              </a:tr>
              <a:tr h="184150">
                <a:tc>
                  <a:txBody>
                    <a:bodyPr/>
                    <a:lstStyle/>
                    <a:p>
                      <a:pPr algn="r" fontAlgn="b"/>
                      <a:r>
                        <a:rPr lang="sv-SE" sz="1000" b="1" i="0" u="none" strike="noStrike" dirty="0">
                          <a:solidFill>
                            <a:srgbClr val="FF0000"/>
                          </a:solidFill>
                          <a:effectLst/>
                          <a:latin typeface="+mn-lt"/>
                        </a:rPr>
                        <a:t>-</a:t>
                      </a:r>
                    </a:p>
                  </a:txBody>
                  <a:tcPr marL="6350" marR="6350" marT="6350" marB="0" anchor="b">
                    <a:lnL>
                      <a:noFill/>
                    </a:lnL>
                    <a:lnR>
                      <a:noFill/>
                    </a:lnR>
                    <a:lnT>
                      <a:noFill/>
                    </a:lnT>
                    <a:lnB>
                      <a:noFill/>
                    </a:lnB>
                    <a:solidFill>
                      <a:srgbClr val="FFF3F3"/>
                    </a:solidFill>
                  </a:tcPr>
                </a:tc>
                <a:tc>
                  <a:txBody>
                    <a:bodyPr/>
                    <a:lstStyle/>
                    <a:p>
                      <a:pPr algn="l" fontAlgn="b"/>
                      <a:r>
                        <a:rPr lang="sv-SE" sz="1100" b="0" i="0" u="none" strike="noStrike" dirty="0">
                          <a:effectLst/>
                          <a:latin typeface="+mn-lt"/>
                        </a:rPr>
                        <a:t>VITEC</a:t>
                      </a:r>
                    </a:p>
                  </a:txBody>
                  <a:tcPr marL="9525" marR="9525" marT="9525" marB="0" anchor="b">
                    <a:lnL>
                      <a:noFill/>
                    </a:lnL>
                    <a:lnR>
                      <a:noFill/>
                    </a:lnR>
                    <a:lnT>
                      <a:noFill/>
                    </a:lnT>
                    <a:lnB>
                      <a:noFill/>
                    </a:lnB>
                    <a:solidFill>
                      <a:srgbClr val="FFF3F3"/>
                    </a:solidFill>
                  </a:tcPr>
                </a:tc>
                <a:tc>
                  <a:txBody>
                    <a:bodyPr/>
                    <a:lstStyle/>
                    <a:p>
                      <a:pPr marL="0" algn="r" defTabSz="685800" rtl="0" eaLnBrk="1" fontAlgn="b" latinLnBrk="0" hangingPunct="1"/>
                      <a:r>
                        <a:rPr lang="en-GB" sz="1100" b="0" i="0" u="none" strike="noStrike" kern="1200" dirty="0">
                          <a:solidFill>
                            <a:schemeClr val="tx1"/>
                          </a:solidFill>
                          <a:effectLst/>
                          <a:latin typeface="+mn-lt"/>
                          <a:ea typeface="+mn-ea"/>
                          <a:cs typeface="+mn-cs"/>
                        </a:rPr>
                        <a:t>-0,41%</a:t>
                      </a:r>
                    </a:p>
                  </a:txBody>
                  <a:tcPr marL="5443" marR="5443" marT="5443" marB="0" anchor="b">
                    <a:lnL>
                      <a:noFill/>
                    </a:lnL>
                    <a:lnR>
                      <a:noFill/>
                    </a:lnR>
                    <a:lnT>
                      <a:noFill/>
                    </a:lnT>
                    <a:lnB>
                      <a:noFill/>
                    </a:lnB>
                    <a:solidFill>
                      <a:srgbClr val="FFF3F3"/>
                    </a:solidFill>
                  </a:tcPr>
                </a:tc>
                <a:extLst>
                  <a:ext uri="{0D108BD9-81ED-4DB2-BD59-A6C34878D82A}">
                    <a16:rowId xmlns:a16="http://schemas.microsoft.com/office/drawing/2014/main" val="3417610891"/>
                  </a:ext>
                </a:extLst>
              </a:tr>
              <a:tr h="184150">
                <a:tc>
                  <a:txBody>
                    <a:bodyPr/>
                    <a:lstStyle/>
                    <a:p>
                      <a:pPr algn="r" fontAlgn="b"/>
                      <a:r>
                        <a:rPr lang="sv-SE" sz="1000" b="1" i="0" u="none" strike="noStrike" dirty="0">
                          <a:solidFill>
                            <a:srgbClr val="FF0000"/>
                          </a:solidFill>
                          <a:effectLst/>
                          <a:latin typeface="+mn-lt"/>
                        </a:rPr>
                        <a:t>-</a:t>
                      </a:r>
                    </a:p>
                  </a:txBody>
                  <a:tcPr marL="6350" marR="6350" marT="6350" marB="0" anchor="b">
                    <a:lnL>
                      <a:noFill/>
                    </a:lnL>
                    <a:lnR>
                      <a:noFill/>
                    </a:lnR>
                    <a:lnT>
                      <a:noFill/>
                    </a:lnT>
                    <a:lnB>
                      <a:noFill/>
                    </a:lnB>
                    <a:solidFill>
                      <a:srgbClr val="FFF3F3"/>
                    </a:solidFill>
                  </a:tcPr>
                </a:tc>
                <a:tc>
                  <a:txBody>
                    <a:bodyPr/>
                    <a:lstStyle/>
                    <a:p>
                      <a:pPr algn="l" fontAlgn="b"/>
                      <a:r>
                        <a:rPr lang="sv-SE" sz="1100" b="0" i="0" u="none" strike="noStrike" dirty="0">
                          <a:effectLst/>
                          <a:latin typeface="+mn-lt"/>
                        </a:rPr>
                        <a:t>ATLAS COPCO</a:t>
                      </a:r>
                    </a:p>
                  </a:txBody>
                  <a:tcPr marL="9525" marR="9525" marT="9525" marB="0" anchor="b">
                    <a:lnL>
                      <a:noFill/>
                    </a:lnL>
                    <a:lnR>
                      <a:noFill/>
                    </a:lnR>
                    <a:lnT>
                      <a:noFill/>
                    </a:lnT>
                    <a:lnB>
                      <a:noFill/>
                    </a:lnB>
                    <a:solidFill>
                      <a:srgbClr val="FFF3F3"/>
                    </a:solidFill>
                  </a:tcPr>
                </a:tc>
                <a:tc>
                  <a:txBody>
                    <a:bodyPr/>
                    <a:lstStyle/>
                    <a:p>
                      <a:pPr marL="0" algn="r" defTabSz="685800" rtl="0" eaLnBrk="1" fontAlgn="b" latinLnBrk="0" hangingPunct="1"/>
                      <a:r>
                        <a:rPr lang="en-GB" sz="1100" b="0" i="0" u="none" strike="noStrike" kern="1200" dirty="0">
                          <a:solidFill>
                            <a:schemeClr val="tx1"/>
                          </a:solidFill>
                          <a:effectLst/>
                          <a:latin typeface="+mn-lt"/>
                          <a:ea typeface="+mn-ea"/>
                          <a:cs typeface="+mn-cs"/>
                        </a:rPr>
                        <a:t>-0,44%</a:t>
                      </a:r>
                    </a:p>
                  </a:txBody>
                  <a:tcPr marL="5443" marR="5443" marT="5443" marB="0" anchor="b">
                    <a:lnL>
                      <a:noFill/>
                    </a:lnL>
                    <a:lnR>
                      <a:noFill/>
                    </a:lnR>
                    <a:lnT>
                      <a:noFill/>
                    </a:lnT>
                    <a:lnB>
                      <a:noFill/>
                    </a:lnB>
                    <a:solidFill>
                      <a:srgbClr val="FFF3F3"/>
                    </a:solidFill>
                  </a:tcPr>
                </a:tc>
                <a:extLst>
                  <a:ext uri="{0D108BD9-81ED-4DB2-BD59-A6C34878D82A}">
                    <a16:rowId xmlns:a16="http://schemas.microsoft.com/office/drawing/2014/main" val="2245343349"/>
                  </a:ext>
                </a:extLst>
              </a:tr>
              <a:tr h="184150">
                <a:tc>
                  <a:txBody>
                    <a:bodyPr/>
                    <a:lstStyle/>
                    <a:p>
                      <a:pPr algn="r" fontAlgn="b"/>
                      <a:r>
                        <a:rPr lang="sv-SE" sz="1000" b="1" i="0" u="none" strike="noStrike">
                          <a:solidFill>
                            <a:srgbClr val="FF0000"/>
                          </a:solidFill>
                          <a:effectLst/>
                          <a:latin typeface="+mn-lt"/>
                        </a:rPr>
                        <a:t>-</a:t>
                      </a:r>
                    </a:p>
                  </a:txBody>
                  <a:tcPr marL="6350" marR="6350" marT="6350" marB="0" anchor="b">
                    <a:lnL>
                      <a:noFill/>
                    </a:lnL>
                    <a:lnR>
                      <a:noFill/>
                    </a:lnR>
                    <a:lnT>
                      <a:noFill/>
                    </a:lnT>
                    <a:lnB>
                      <a:noFill/>
                    </a:lnB>
                    <a:solidFill>
                      <a:srgbClr val="FFF3F3"/>
                    </a:solidFill>
                  </a:tcPr>
                </a:tc>
                <a:tc>
                  <a:txBody>
                    <a:bodyPr/>
                    <a:lstStyle/>
                    <a:p>
                      <a:pPr algn="l" fontAlgn="b"/>
                      <a:r>
                        <a:rPr lang="sv-SE" sz="1100" b="0" i="0" u="none" strike="noStrike" dirty="0">
                          <a:effectLst/>
                          <a:latin typeface="+mn-lt"/>
                        </a:rPr>
                        <a:t>ALFA LAVAL </a:t>
                      </a:r>
                    </a:p>
                  </a:txBody>
                  <a:tcPr marL="9525" marR="9525" marT="9525" marB="0" anchor="b">
                    <a:lnL>
                      <a:noFill/>
                    </a:lnL>
                    <a:lnR>
                      <a:noFill/>
                    </a:lnR>
                    <a:lnT>
                      <a:noFill/>
                    </a:lnT>
                    <a:lnB>
                      <a:noFill/>
                    </a:lnB>
                    <a:solidFill>
                      <a:srgbClr val="FFF3F3"/>
                    </a:solidFill>
                  </a:tcPr>
                </a:tc>
                <a:tc>
                  <a:txBody>
                    <a:bodyPr/>
                    <a:lstStyle/>
                    <a:p>
                      <a:pPr marL="0" algn="r" defTabSz="685800" rtl="0" eaLnBrk="1" fontAlgn="b" latinLnBrk="0" hangingPunct="1"/>
                      <a:r>
                        <a:rPr lang="en-GB" sz="1100" b="0" i="0" u="none" strike="noStrike" kern="1200" dirty="0">
                          <a:solidFill>
                            <a:schemeClr val="tx1"/>
                          </a:solidFill>
                          <a:effectLst/>
                          <a:latin typeface="+mn-lt"/>
                          <a:ea typeface="+mn-ea"/>
                          <a:cs typeface="+mn-cs"/>
                        </a:rPr>
                        <a:t>-0,52%</a:t>
                      </a:r>
                    </a:p>
                  </a:txBody>
                  <a:tcPr marL="5443" marR="5443" marT="5443" marB="0" anchor="b">
                    <a:lnL>
                      <a:noFill/>
                    </a:lnL>
                    <a:lnR>
                      <a:noFill/>
                    </a:lnR>
                    <a:lnT>
                      <a:noFill/>
                    </a:lnT>
                    <a:lnB>
                      <a:noFill/>
                    </a:lnB>
                    <a:solidFill>
                      <a:srgbClr val="FFF3F3"/>
                    </a:solidFill>
                  </a:tcPr>
                </a:tc>
                <a:extLst>
                  <a:ext uri="{0D108BD9-81ED-4DB2-BD59-A6C34878D82A}">
                    <a16:rowId xmlns:a16="http://schemas.microsoft.com/office/drawing/2014/main" val="3511286024"/>
                  </a:ext>
                </a:extLst>
              </a:tr>
              <a:tr h="184150">
                <a:tc>
                  <a:txBody>
                    <a:bodyPr/>
                    <a:lstStyle/>
                    <a:p>
                      <a:pPr algn="r" fontAlgn="b"/>
                      <a:r>
                        <a:rPr lang="sv-SE" sz="1000" b="1" i="0" u="none" strike="noStrike">
                          <a:solidFill>
                            <a:srgbClr val="FF0000"/>
                          </a:solidFill>
                          <a:effectLst/>
                          <a:latin typeface="+mn-lt"/>
                        </a:rPr>
                        <a:t>-</a:t>
                      </a:r>
                    </a:p>
                  </a:txBody>
                  <a:tcPr marL="6350" marR="6350" marT="6350" marB="0" anchor="b">
                    <a:lnL>
                      <a:noFill/>
                    </a:lnL>
                    <a:lnR>
                      <a:noFill/>
                    </a:lnR>
                    <a:lnT>
                      <a:noFill/>
                    </a:lnT>
                    <a:lnB>
                      <a:noFill/>
                    </a:lnB>
                    <a:solidFill>
                      <a:srgbClr val="FFF3F3"/>
                    </a:solidFill>
                  </a:tcPr>
                </a:tc>
                <a:tc>
                  <a:txBody>
                    <a:bodyPr/>
                    <a:lstStyle/>
                    <a:p>
                      <a:pPr algn="l" fontAlgn="b"/>
                      <a:r>
                        <a:rPr lang="sv-SE" sz="1100" b="0" i="0" u="none" strike="noStrike" dirty="0">
                          <a:effectLst/>
                          <a:latin typeface="+mn-lt"/>
                        </a:rPr>
                        <a:t>AAK</a:t>
                      </a:r>
                    </a:p>
                  </a:txBody>
                  <a:tcPr marL="9525" marR="9525" marT="9525" marB="0" anchor="b">
                    <a:lnL>
                      <a:noFill/>
                    </a:lnL>
                    <a:lnR>
                      <a:noFill/>
                    </a:lnR>
                    <a:lnT>
                      <a:noFill/>
                    </a:lnT>
                    <a:lnB>
                      <a:noFill/>
                    </a:lnB>
                    <a:solidFill>
                      <a:srgbClr val="FFF3F3"/>
                    </a:solidFill>
                  </a:tcPr>
                </a:tc>
                <a:tc>
                  <a:txBody>
                    <a:bodyPr/>
                    <a:lstStyle/>
                    <a:p>
                      <a:pPr marL="0" algn="r" defTabSz="685800" rtl="0" eaLnBrk="1" fontAlgn="b" latinLnBrk="0" hangingPunct="1"/>
                      <a:r>
                        <a:rPr lang="en-GB" sz="1100" b="0" i="0" u="none" strike="noStrike" kern="1200" dirty="0">
                          <a:solidFill>
                            <a:schemeClr val="tx1"/>
                          </a:solidFill>
                          <a:effectLst/>
                          <a:latin typeface="+mn-lt"/>
                          <a:ea typeface="+mn-ea"/>
                          <a:cs typeface="+mn-cs"/>
                        </a:rPr>
                        <a:t>-1,10%</a:t>
                      </a:r>
                    </a:p>
                  </a:txBody>
                  <a:tcPr marL="5443" marR="5443" marT="5443" marB="0" anchor="b">
                    <a:lnL>
                      <a:noFill/>
                    </a:lnL>
                    <a:lnR>
                      <a:noFill/>
                    </a:lnR>
                    <a:lnT>
                      <a:noFill/>
                    </a:lnT>
                    <a:lnB>
                      <a:noFill/>
                    </a:lnB>
                    <a:solidFill>
                      <a:srgbClr val="FFF3F3"/>
                    </a:solidFill>
                  </a:tcPr>
                </a:tc>
                <a:extLst>
                  <a:ext uri="{0D108BD9-81ED-4DB2-BD59-A6C34878D82A}">
                    <a16:rowId xmlns:a16="http://schemas.microsoft.com/office/drawing/2014/main" val="2678937387"/>
                  </a:ext>
                </a:extLst>
              </a:tr>
              <a:tr h="184150">
                <a:tc>
                  <a:txBody>
                    <a:bodyPr/>
                    <a:lstStyle/>
                    <a:p>
                      <a:pPr algn="r" fontAlgn="b"/>
                      <a:r>
                        <a:rPr lang="sv-SE" sz="1000" b="1" i="0" u="none" strike="noStrike">
                          <a:solidFill>
                            <a:srgbClr val="FF0000"/>
                          </a:solidFill>
                          <a:effectLst/>
                          <a:latin typeface="+mn-lt"/>
                        </a:rPr>
                        <a:t>-</a:t>
                      </a:r>
                    </a:p>
                  </a:txBody>
                  <a:tcPr marL="6350" marR="6350" marT="6350" marB="0" anchor="b">
                    <a:lnL>
                      <a:noFill/>
                    </a:lnL>
                    <a:lnR>
                      <a:noFill/>
                    </a:lnR>
                    <a:lnT>
                      <a:noFill/>
                    </a:lnT>
                    <a:lnB>
                      <a:noFill/>
                    </a:lnB>
                    <a:solidFill>
                      <a:srgbClr val="FFF3F3"/>
                    </a:solidFill>
                  </a:tcPr>
                </a:tc>
                <a:tc>
                  <a:txBody>
                    <a:bodyPr/>
                    <a:lstStyle/>
                    <a:p>
                      <a:pPr algn="l" fontAlgn="b"/>
                      <a:r>
                        <a:rPr lang="sv-SE" sz="1100" b="0" i="0" u="none" strike="noStrike" dirty="0">
                          <a:effectLst/>
                          <a:latin typeface="+mn-lt"/>
                        </a:rPr>
                        <a:t>TROAX GROUP</a:t>
                      </a:r>
                    </a:p>
                  </a:txBody>
                  <a:tcPr marL="9525" marR="9525" marT="9525" marB="0" anchor="b">
                    <a:lnL>
                      <a:noFill/>
                    </a:lnL>
                    <a:lnR>
                      <a:noFill/>
                    </a:lnR>
                    <a:lnT>
                      <a:noFill/>
                    </a:lnT>
                    <a:lnB>
                      <a:noFill/>
                    </a:lnB>
                    <a:solidFill>
                      <a:srgbClr val="FFF3F3"/>
                    </a:solidFill>
                  </a:tcPr>
                </a:tc>
                <a:tc>
                  <a:txBody>
                    <a:bodyPr/>
                    <a:lstStyle/>
                    <a:p>
                      <a:pPr marL="0" algn="r" defTabSz="685800" rtl="0" eaLnBrk="1" fontAlgn="b" latinLnBrk="0" hangingPunct="1"/>
                      <a:r>
                        <a:rPr lang="en-GB" sz="1100" b="0" i="0" u="none" strike="noStrike" kern="1200" dirty="0">
                          <a:solidFill>
                            <a:schemeClr val="tx1"/>
                          </a:solidFill>
                          <a:effectLst/>
                          <a:latin typeface="+mn-lt"/>
                          <a:ea typeface="+mn-ea"/>
                          <a:cs typeface="+mn-cs"/>
                        </a:rPr>
                        <a:t>-1,25%</a:t>
                      </a:r>
                    </a:p>
                  </a:txBody>
                  <a:tcPr marL="5443" marR="5443" marT="5443" marB="0" anchor="b">
                    <a:lnL>
                      <a:noFill/>
                    </a:lnL>
                    <a:lnR>
                      <a:noFill/>
                    </a:lnR>
                    <a:lnT>
                      <a:noFill/>
                    </a:lnT>
                    <a:lnB>
                      <a:noFill/>
                    </a:lnB>
                    <a:solidFill>
                      <a:srgbClr val="FFF3F3"/>
                    </a:solidFill>
                  </a:tcPr>
                </a:tc>
                <a:extLst>
                  <a:ext uri="{0D108BD9-81ED-4DB2-BD59-A6C34878D82A}">
                    <a16:rowId xmlns:a16="http://schemas.microsoft.com/office/drawing/2014/main" val="3726726119"/>
                  </a:ext>
                </a:extLst>
              </a:tr>
            </a:tbl>
          </a:graphicData>
        </a:graphic>
      </p:graphicFrame>
      <p:graphicFrame>
        <p:nvGraphicFramePr>
          <p:cNvPr id="3" name="Table 2">
            <a:extLst>
              <a:ext uri="{FF2B5EF4-FFF2-40B4-BE49-F238E27FC236}">
                <a16:creationId xmlns:a16="http://schemas.microsoft.com/office/drawing/2014/main" id="{491D0ECD-F032-43DC-D964-5FC2C682D6E6}"/>
              </a:ext>
            </a:extLst>
          </p:cNvPr>
          <p:cNvGraphicFramePr>
            <a:graphicFrameLocks noGrp="1"/>
          </p:cNvGraphicFramePr>
          <p:nvPr>
            <p:extLst>
              <p:ext uri="{D42A27DB-BD31-4B8C-83A1-F6EECF244321}">
                <p14:modId xmlns:p14="http://schemas.microsoft.com/office/powerpoint/2010/main" val="3904723318"/>
              </p:ext>
            </p:extLst>
          </p:nvPr>
        </p:nvGraphicFramePr>
        <p:xfrm>
          <a:off x="385697" y="7438175"/>
          <a:ext cx="2489200" cy="1238250"/>
        </p:xfrm>
        <a:graphic>
          <a:graphicData uri="http://schemas.openxmlformats.org/drawingml/2006/table">
            <a:tbl>
              <a:tblPr/>
              <a:tblGrid>
                <a:gridCol w="1193800">
                  <a:extLst>
                    <a:ext uri="{9D8B030D-6E8A-4147-A177-3AD203B41FA5}">
                      <a16:colId xmlns:a16="http://schemas.microsoft.com/office/drawing/2014/main" val="3827260054"/>
                    </a:ext>
                  </a:extLst>
                </a:gridCol>
                <a:gridCol w="647700">
                  <a:extLst>
                    <a:ext uri="{9D8B030D-6E8A-4147-A177-3AD203B41FA5}">
                      <a16:colId xmlns:a16="http://schemas.microsoft.com/office/drawing/2014/main" val="4167745595"/>
                    </a:ext>
                  </a:extLst>
                </a:gridCol>
                <a:gridCol w="647700">
                  <a:extLst>
                    <a:ext uri="{9D8B030D-6E8A-4147-A177-3AD203B41FA5}">
                      <a16:colId xmlns:a16="http://schemas.microsoft.com/office/drawing/2014/main" val="4109452545"/>
                    </a:ext>
                  </a:extLst>
                </a:gridCol>
              </a:tblGrid>
              <a:tr h="234950">
                <a:tc>
                  <a:txBody>
                    <a:bodyPr/>
                    <a:lstStyle/>
                    <a:p>
                      <a:pPr algn="l" fontAlgn="b"/>
                      <a:r>
                        <a:rPr lang="sv-SE" sz="1400" b="1" i="0" u="none" strike="noStrike">
                          <a:solidFill>
                            <a:srgbClr val="000000"/>
                          </a:solidFill>
                          <a:effectLst/>
                          <a:latin typeface="Aptos" panose="020B0004020202020204" pitchFamily="34" charset="0"/>
                        </a:rPr>
                        <a:t>Riskmått 3 år</a:t>
                      </a:r>
                    </a:p>
                  </a:txBody>
                  <a:tcPr marL="6350" marR="6350" marT="6350" marB="0" anchor="b">
                    <a:lnL>
                      <a:noFill/>
                    </a:lnL>
                    <a:lnR>
                      <a:noFill/>
                    </a:lnR>
                    <a:lnT>
                      <a:noFill/>
                    </a:lnT>
                    <a:lnB>
                      <a:noFill/>
                    </a:lnB>
                    <a:noFill/>
                  </a:tcPr>
                </a:tc>
                <a:tc>
                  <a:txBody>
                    <a:bodyPr/>
                    <a:lstStyle/>
                    <a:p>
                      <a:pPr algn="l" fontAlgn="b"/>
                      <a:endParaRPr lang="sv-SE" sz="900" b="0" i="0" u="none" strike="noStrike">
                        <a:solidFill>
                          <a:srgbClr val="000000"/>
                        </a:solidFill>
                        <a:effectLst/>
                        <a:latin typeface="Aptos" panose="020B0004020202020204" pitchFamily="34" charset="0"/>
                      </a:endParaRPr>
                    </a:p>
                  </a:txBody>
                  <a:tcPr marL="6350" marR="6350" marT="6350" marB="0" anchor="b">
                    <a:lnL>
                      <a:noFill/>
                    </a:lnL>
                    <a:lnR>
                      <a:noFill/>
                    </a:lnR>
                    <a:lnT>
                      <a:noFill/>
                    </a:lnT>
                    <a:lnB>
                      <a:noFill/>
                    </a:lnB>
                    <a:noFill/>
                  </a:tcPr>
                </a:tc>
                <a:tc>
                  <a:txBody>
                    <a:bodyPr/>
                    <a:lstStyle/>
                    <a:p>
                      <a:pPr algn="l" fontAlgn="b"/>
                      <a:endParaRPr lang="sv-SE" sz="900" b="0" i="0" u="none" strike="noStrike">
                        <a:solidFill>
                          <a:srgbClr val="000000"/>
                        </a:solidFill>
                        <a:effectLst/>
                        <a:latin typeface="Aptos" panose="020B0004020202020204" pitchFamily="34" charset="0"/>
                      </a:endParaRPr>
                    </a:p>
                  </a:txBody>
                  <a:tcPr marL="6350" marR="6350" marT="6350" marB="0" anchor="b">
                    <a:lnL>
                      <a:noFill/>
                    </a:lnL>
                    <a:lnR>
                      <a:noFill/>
                    </a:lnR>
                    <a:lnT>
                      <a:noFill/>
                    </a:lnT>
                    <a:lnB>
                      <a:noFill/>
                    </a:lnB>
                    <a:noFill/>
                  </a:tcPr>
                </a:tc>
                <a:extLst>
                  <a:ext uri="{0D108BD9-81ED-4DB2-BD59-A6C34878D82A}">
                    <a16:rowId xmlns:a16="http://schemas.microsoft.com/office/drawing/2014/main" val="2144843008"/>
                  </a:ext>
                </a:extLst>
              </a:tr>
              <a:tr h="203200">
                <a:tc gridSpan="2">
                  <a:txBody>
                    <a:bodyPr/>
                    <a:lstStyle/>
                    <a:p>
                      <a:pPr algn="l" fontAlgn="b"/>
                      <a:r>
                        <a:rPr lang="sv-SE" sz="1200" b="0" i="0" u="none" strike="noStrike">
                          <a:solidFill>
                            <a:srgbClr val="000000"/>
                          </a:solidFill>
                          <a:effectLst/>
                          <a:latin typeface="Aptos" panose="020B0004020202020204" pitchFamily="34" charset="0"/>
                        </a:rPr>
                        <a:t>Standardavvikelse</a:t>
                      </a:r>
                    </a:p>
                  </a:txBody>
                  <a:tcPr marL="6350" marR="6350" marT="6350" marB="0" anchor="b">
                    <a:lnL>
                      <a:noFill/>
                    </a:lnL>
                    <a:lnR>
                      <a:noFill/>
                    </a:lnR>
                    <a:lnT>
                      <a:noFill/>
                    </a:lnT>
                    <a:lnB>
                      <a:noFill/>
                    </a:lnB>
                    <a:noFill/>
                  </a:tcPr>
                </a:tc>
                <a:tc hMerge="1">
                  <a:txBody>
                    <a:bodyPr/>
                    <a:lstStyle/>
                    <a:p>
                      <a:endParaRPr lang="sv-SE"/>
                    </a:p>
                  </a:txBody>
                  <a:tcPr/>
                </a:tc>
                <a:tc>
                  <a:txBody>
                    <a:bodyPr/>
                    <a:lstStyle/>
                    <a:p>
                      <a:pPr algn="r" fontAlgn="b"/>
                      <a:r>
                        <a:rPr lang="sv-SE" sz="1200" b="0" i="0" u="none" strike="noStrike" dirty="0">
                          <a:solidFill>
                            <a:srgbClr val="000000"/>
                          </a:solidFill>
                          <a:effectLst/>
                          <a:latin typeface="Aptos" panose="020B0004020202020204" pitchFamily="34" charset="0"/>
                        </a:rPr>
                        <a:t>17,31%</a:t>
                      </a:r>
                    </a:p>
                  </a:txBody>
                  <a:tcPr marL="6350" marR="6350" marT="6350" marB="0" anchor="b">
                    <a:lnL>
                      <a:noFill/>
                    </a:lnL>
                    <a:lnR>
                      <a:noFill/>
                    </a:lnR>
                    <a:lnT>
                      <a:noFill/>
                    </a:lnT>
                    <a:lnB>
                      <a:noFill/>
                    </a:lnB>
                    <a:noFill/>
                  </a:tcPr>
                </a:tc>
                <a:extLst>
                  <a:ext uri="{0D108BD9-81ED-4DB2-BD59-A6C34878D82A}">
                    <a16:rowId xmlns:a16="http://schemas.microsoft.com/office/drawing/2014/main" val="990281112"/>
                  </a:ext>
                </a:extLst>
              </a:tr>
              <a:tr h="266700">
                <a:tc>
                  <a:txBody>
                    <a:bodyPr/>
                    <a:lstStyle/>
                    <a:p>
                      <a:pPr algn="l" fontAlgn="b"/>
                      <a:r>
                        <a:rPr lang="sv-SE" sz="1200" b="0" i="0" u="none" strike="noStrike">
                          <a:solidFill>
                            <a:srgbClr val="000000"/>
                          </a:solidFill>
                          <a:effectLst/>
                          <a:latin typeface="Aptos" panose="020B0004020202020204" pitchFamily="34" charset="0"/>
                        </a:rPr>
                        <a:t>Tracking Error</a:t>
                      </a:r>
                    </a:p>
                  </a:txBody>
                  <a:tcPr marL="6350" marR="6350" marT="6350" marB="0" anchor="b">
                    <a:lnL>
                      <a:noFill/>
                    </a:lnL>
                    <a:lnR>
                      <a:noFill/>
                    </a:lnR>
                    <a:lnT>
                      <a:noFill/>
                    </a:lnT>
                    <a:lnB>
                      <a:noFill/>
                    </a:lnB>
                    <a:noFill/>
                  </a:tcPr>
                </a:tc>
                <a:tc>
                  <a:txBody>
                    <a:bodyPr/>
                    <a:lstStyle/>
                    <a:p>
                      <a:pPr algn="l" fontAlgn="b"/>
                      <a:endParaRPr lang="sv-SE" sz="1200" b="0" i="0" u="none" strike="noStrike">
                        <a:solidFill>
                          <a:srgbClr val="000000"/>
                        </a:solidFill>
                        <a:effectLst/>
                        <a:latin typeface="Aptos" panose="020B0004020202020204" pitchFamily="34" charset="0"/>
                      </a:endParaRPr>
                    </a:p>
                  </a:txBody>
                  <a:tcPr marL="6350" marR="6350" marT="6350" marB="0" anchor="b">
                    <a:lnL>
                      <a:noFill/>
                    </a:lnL>
                    <a:lnR>
                      <a:noFill/>
                    </a:lnR>
                    <a:lnT>
                      <a:noFill/>
                    </a:lnT>
                    <a:lnB>
                      <a:noFill/>
                    </a:lnB>
                    <a:noFill/>
                  </a:tcPr>
                </a:tc>
                <a:tc>
                  <a:txBody>
                    <a:bodyPr/>
                    <a:lstStyle/>
                    <a:p>
                      <a:pPr algn="r" fontAlgn="b"/>
                      <a:r>
                        <a:rPr lang="sv-SE" sz="1200" b="0" i="0" u="none" strike="noStrike" dirty="0">
                          <a:solidFill>
                            <a:srgbClr val="000000"/>
                          </a:solidFill>
                          <a:effectLst/>
                          <a:latin typeface="Aptos" panose="020B0004020202020204" pitchFamily="34" charset="0"/>
                        </a:rPr>
                        <a:t>6,27%</a:t>
                      </a:r>
                    </a:p>
                  </a:txBody>
                  <a:tcPr marL="6350" marR="6350" marT="6350" marB="0" anchor="b">
                    <a:lnL>
                      <a:noFill/>
                    </a:lnL>
                    <a:lnR>
                      <a:noFill/>
                    </a:lnR>
                    <a:lnT>
                      <a:noFill/>
                    </a:lnT>
                    <a:lnB>
                      <a:noFill/>
                    </a:lnB>
                    <a:noFill/>
                  </a:tcPr>
                </a:tc>
                <a:extLst>
                  <a:ext uri="{0D108BD9-81ED-4DB2-BD59-A6C34878D82A}">
                    <a16:rowId xmlns:a16="http://schemas.microsoft.com/office/drawing/2014/main" val="1550925353"/>
                  </a:ext>
                </a:extLst>
              </a:tr>
              <a:tr h="266700">
                <a:tc gridSpan="2">
                  <a:txBody>
                    <a:bodyPr/>
                    <a:lstStyle/>
                    <a:p>
                      <a:pPr algn="l" fontAlgn="b"/>
                      <a:r>
                        <a:rPr lang="sv-SE" sz="1200" b="0" i="0" u="none" strike="noStrike">
                          <a:solidFill>
                            <a:srgbClr val="000000"/>
                          </a:solidFill>
                          <a:effectLst/>
                          <a:latin typeface="Aptos" panose="020B0004020202020204" pitchFamily="34" charset="0"/>
                        </a:rPr>
                        <a:t>Information Ratio</a:t>
                      </a:r>
                    </a:p>
                  </a:txBody>
                  <a:tcPr marL="6350" marR="6350" marT="6350" marB="0" anchor="b">
                    <a:lnL>
                      <a:noFill/>
                    </a:lnL>
                    <a:lnR>
                      <a:noFill/>
                    </a:lnR>
                    <a:lnT>
                      <a:noFill/>
                    </a:lnT>
                    <a:lnB>
                      <a:noFill/>
                    </a:lnB>
                    <a:noFill/>
                  </a:tcPr>
                </a:tc>
                <a:tc hMerge="1">
                  <a:txBody>
                    <a:bodyPr/>
                    <a:lstStyle/>
                    <a:p>
                      <a:endParaRPr lang="sv-SE"/>
                    </a:p>
                  </a:txBody>
                  <a:tcPr/>
                </a:tc>
                <a:tc>
                  <a:txBody>
                    <a:bodyPr/>
                    <a:lstStyle/>
                    <a:p>
                      <a:pPr algn="r" fontAlgn="b"/>
                      <a:r>
                        <a:rPr lang="sv-SE" sz="1200" b="0" i="0" u="none" strike="noStrike" dirty="0">
                          <a:solidFill>
                            <a:srgbClr val="000000"/>
                          </a:solidFill>
                          <a:effectLst/>
                          <a:latin typeface="Aptos" panose="020B0004020202020204" pitchFamily="34" charset="0"/>
                        </a:rPr>
                        <a:t>-0,38</a:t>
                      </a:r>
                    </a:p>
                  </a:txBody>
                  <a:tcPr marL="6350" marR="6350" marT="6350" marB="0" anchor="b">
                    <a:lnL>
                      <a:noFill/>
                    </a:lnL>
                    <a:lnR>
                      <a:noFill/>
                    </a:lnR>
                    <a:lnT>
                      <a:noFill/>
                    </a:lnT>
                    <a:lnB>
                      <a:noFill/>
                    </a:lnB>
                    <a:noFill/>
                  </a:tcPr>
                </a:tc>
                <a:extLst>
                  <a:ext uri="{0D108BD9-81ED-4DB2-BD59-A6C34878D82A}">
                    <a16:rowId xmlns:a16="http://schemas.microsoft.com/office/drawing/2014/main" val="1021386432"/>
                  </a:ext>
                </a:extLst>
              </a:tr>
              <a:tr h="266700">
                <a:tc>
                  <a:txBody>
                    <a:bodyPr/>
                    <a:lstStyle/>
                    <a:p>
                      <a:pPr algn="l" fontAlgn="b"/>
                      <a:r>
                        <a:rPr lang="sv-SE" sz="1200" b="0" i="0" u="none" strike="noStrike">
                          <a:solidFill>
                            <a:srgbClr val="000000"/>
                          </a:solidFill>
                          <a:effectLst/>
                          <a:latin typeface="Aptos" panose="020B0004020202020204" pitchFamily="34" charset="0"/>
                        </a:rPr>
                        <a:t>Sharpekvot</a:t>
                      </a:r>
                    </a:p>
                  </a:txBody>
                  <a:tcPr marL="6350" marR="6350" marT="6350" marB="0" anchor="b">
                    <a:lnL>
                      <a:noFill/>
                    </a:lnL>
                    <a:lnR>
                      <a:noFill/>
                    </a:lnR>
                    <a:lnT>
                      <a:noFill/>
                    </a:lnT>
                    <a:lnB>
                      <a:noFill/>
                    </a:lnB>
                    <a:noFill/>
                  </a:tcPr>
                </a:tc>
                <a:tc>
                  <a:txBody>
                    <a:bodyPr/>
                    <a:lstStyle/>
                    <a:p>
                      <a:pPr algn="l" fontAlgn="b"/>
                      <a:endParaRPr lang="sv-SE" sz="1200" b="0" i="0" u="none" strike="noStrike">
                        <a:solidFill>
                          <a:srgbClr val="000000"/>
                        </a:solidFill>
                        <a:effectLst/>
                        <a:latin typeface="Aptos" panose="020B0004020202020204" pitchFamily="34" charset="0"/>
                      </a:endParaRPr>
                    </a:p>
                  </a:txBody>
                  <a:tcPr marL="6350" marR="6350" marT="6350" marB="0" anchor="b">
                    <a:lnL>
                      <a:noFill/>
                    </a:lnL>
                    <a:lnR>
                      <a:noFill/>
                    </a:lnR>
                    <a:lnT>
                      <a:noFill/>
                    </a:lnT>
                    <a:lnB>
                      <a:noFill/>
                    </a:lnB>
                    <a:noFill/>
                  </a:tcPr>
                </a:tc>
                <a:tc>
                  <a:txBody>
                    <a:bodyPr/>
                    <a:lstStyle/>
                    <a:p>
                      <a:pPr algn="r" fontAlgn="b"/>
                      <a:r>
                        <a:rPr lang="sv-SE" sz="1200" b="0" i="0" u="none" strike="noStrike" dirty="0">
                          <a:solidFill>
                            <a:srgbClr val="000000"/>
                          </a:solidFill>
                          <a:effectLst/>
                          <a:latin typeface="Aptos" panose="020B0004020202020204" pitchFamily="34" charset="0"/>
                        </a:rPr>
                        <a:t>0,48</a:t>
                      </a:r>
                    </a:p>
                  </a:txBody>
                  <a:tcPr marL="6350" marR="6350" marT="6350" marB="0" anchor="b">
                    <a:lnL>
                      <a:noFill/>
                    </a:lnL>
                    <a:lnR>
                      <a:noFill/>
                    </a:lnR>
                    <a:lnT>
                      <a:noFill/>
                    </a:lnT>
                    <a:lnB>
                      <a:noFill/>
                    </a:lnB>
                    <a:noFill/>
                  </a:tcPr>
                </a:tc>
                <a:extLst>
                  <a:ext uri="{0D108BD9-81ED-4DB2-BD59-A6C34878D82A}">
                    <a16:rowId xmlns:a16="http://schemas.microsoft.com/office/drawing/2014/main" val="3238977184"/>
                  </a:ext>
                </a:extLst>
              </a:tr>
            </a:tbl>
          </a:graphicData>
        </a:graphic>
      </p:graphicFrame>
      <p:graphicFrame>
        <p:nvGraphicFramePr>
          <p:cNvPr id="6" name="Table 5">
            <a:extLst>
              <a:ext uri="{FF2B5EF4-FFF2-40B4-BE49-F238E27FC236}">
                <a16:creationId xmlns:a16="http://schemas.microsoft.com/office/drawing/2014/main" id="{F21CE915-3B05-E83F-0E57-65367DE54D1E}"/>
              </a:ext>
            </a:extLst>
          </p:cNvPr>
          <p:cNvGraphicFramePr>
            <a:graphicFrameLocks noGrp="1"/>
          </p:cNvGraphicFramePr>
          <p:nvPr>
            <p:extLst>
              <p:ext uri="{D42A27DB-BD31-4B8C-83A1-F6EECF244321}">
                <p14:modId xmlns:p14="http://schemas.microsoft.com/office/powerpoint/2010/main" val="3018409884"/>
              </p:ext>
            </p:extLst>
          </p:nvPr>
        </p:nvGraphicFramePr>
        <p:xfrm>
          <a:off x="250523" y="3048088"/>
          <a:ext cx="6356950" cy="1728000"/>
        </p:xfrm>
        <a:graphic>
          <a:graphicData uri="http://schemas.openxmlformats.org/drawingml/2006/table">
            <a:tbl>
              <a:tblPr/>
              <a:tblGrid>
                <a:gridCol w="412025">
                  <a:extLst>
                    <a:ext uri="{9D8B030D-6E8A-4147-A177-3AD203B41FA5}">
                      <a16:colId xmlns:a16="http://schemas.microsoft.com/office/drawing/2014/main" val="3476119409"/>
                    </a:ext>
                  </a:extLst>
                </a:gridCol>
                <a:gridCol w="461075">
                  <a:extLst>
                    <a:ext uri="{9D8B030D-6E8A-4147-A177-3AD203B41FA5}">
                      <a16:colId xmlns:a16="http://schemas.microsoft.com/office/drawing/2014/main" val="1461810378"/>
                    </a:ext>
                  </a:extLst>
                </a:gridCol>
                <a:gridCol w="461075">
                  <a:extLst>
                    <a:ext uri="{9D8B030D-6E8A-4147-A177-3AD203B41FA5}">
                      <a16:colId xmlns:a16="http://schemas.microsoft.com/office/drawing/2014/main" val="213486209"/>
                    </a:ext>
                  </a:extLst>
                </a:gridCol>
                <a:gridCol w="461075">
                  <a:extLst>
                    <a:ext uri="{9D8B030D-6E8A-4147-A177-3AD203B41FA5}">
                      <a16:colId xmlns:a16="http://schemas.microsoft.com/office/drawing/2014/main" val="2621336661"/>
                    </a:ext>
                  </a:extLst>
                </a:gridCol>
                <a:gridCol w="461075">
                  <a:extLst>
                    <a:ext uri="{9D8B030D-6E8A-4147-A177-3AD203B41FA5}">
                      <a16:colId xmlns:a16="http://schemas.microsoft.com/office/drawing/2014/main" val="2458931281"/>
                    </a:ext>
                  </a:extLst>
                </a:gridCol>
                <a:gridCol w="461075">
                  <a:extLst>
                    <a:ext uri="{9D8B030D-6E8A-4147-A177-3AD203B41FA5}">
                      <a16:colId xmlns:a16="http://schemas.microsoft.com/office/drawing/2014/main" val="337776581"/>
                    </a:ext>
                  </a:extLst>
                </a:gridCol>
                <a:gridCol w="461075">
                  <a:extLst>
                    <a:ext uri="{9D8B030D-6E8A-4147-A177-3AD203B41FA5}">
                      <a16:colId xmlns:a16="http://schemas.microsoft.com/office/drawing/2014/main" val="3498160856"/>
                    </a:ext>
                  </a:extLst>
                </a:gridCol>
                <a:gridCol w="461075">
                  <a:extLst>
                    <a:ext uri="{9D8B030D-6E8A-4147-A177-3AD203B41FA5}">
                      <a16:colId xmlns:a16="http://schemas.microsoft.com/office/drawing/2014/main" val="1572489426"/>
                    </a:ext>
                  </a:extLst>
                </a:gridCol>
                <a:gridCol w="461075">
                  <a:extLst>
                    <a:ext uri="{9D8B030D-6E8A-4147-A177-3AD203B41FA5}">
                      <a16:colId xmlns:a16="http://schemas.microsoft.com/office/drawing/2014/main" val="331278317"/>
                    </a:ext>
                  </a:extLst>
                </a:gridCol>
                <a:gridCol w="461075">
                  <a:extLst>
                    <a:ext uri="{9D8B030D-6E8A-4147-A177-3AD203B41FA5}">
                      <a16:colId xmlns:a16="http://schemas.microsoft.com/office/drawing/2014/main" val="4286757211"/>
                    </a:ext>
                  </a:extLst>
                </a:gridCol>
                <a:gridCol w="461075">
                  <a:extLst>
                    <a:ext uri="{9D8B030D-6E8A-4147-A177-3AD203B41FA5}">
                      <a16:colId xmlns:a16="http://schemas.microsoft.com/office/drawing/2014/main" val="3982100195"/>
                    </a:ext>
                  </a:extLst>
                </a:gridCol>
                <a:gridCol w="461075">
                  <a:extLst>
                    <a:ext uri="{9D8B030D-6E8A-4147-A177-3AD203B41FA5}">
                      <a16:colId xmlns:a16="http://schemas.microsoft.com/office/drawing/2014/main" val="693243961"/>
                    </a:ext>
                  </a:extLst>
                </a:gridCol>
                <a:gridCol w="461075">
                  <a:extLst>
                    <a:ext uri="{9D8B030D-6E8A-4147-A177-3AD203B41FA5}">
                      <a16:colId xmlns:a16="http://schemas.microsoft.com/office/drawing/2014/main" val="2767554305"/>
                    </a:ext>
                  </a:extLst>
                </a:gridCol>
                <a:gridCol w="412025">
                  <a:extLst>
                    <a:ext uri="{9D8B030D-6E8A-4147-A177-3AD203B41FA5}">
                      <a16:colId xmlns:a16="http://schemas.microsoft.com/office/drawing/2014/main" val="1808807772"/>
                    </a:ext>
                  </a:extLst>
                </a:gridCol>
              </a:tblGrid>
              <a:tr h="216000">
                <a:tc>
                  <a:txBody>
                    <a:bodyPr/>
                    <a:lstStyle/>
                    <a:p>
                      <a:pPr algn="r" fontAlgn="b"/>
                      <a:endParaRPr lang="sv-SE" sz="900" b="0" i="0" u="none" strike="noStrike" dirty="0">
                        <a:solidFill>
                          <a:srgbClr val="000000"/>
                        </a:solidFill>
                        <a:effectLst/>
                        <a:latin typeface="+mj-lt"/>
                      </a:endParaRPr>
                    </a:p>
                  </a:txBody>
                  <a:tcPr marL="4564" marR="4564" marT="4564" marB="0" anchor="ctr">
                    <a:lnL>
                      <a:noFill/>
                    </a:lnL>
                    <a:lnR>
                      <a:noFill/>
                    </a:lnR>
                    <a:lnT>
                      <a:noFill/>
                    </a:lnT>
                    <a:lnB>
                      <a:noFill/>
                    </a:lnB>
                    <a:noFill/>
                  </a:tcPr>
                </a:tc>
                <a:tc>
                  <a:txBody>
                    <a:bodyPr/>
                    <a:lstStyle/>
                    <a:p>
                      <a:pPr algn="r" fontAlgn="b"/>
                      <a:r>
                        <a:rPr lang="sv-SE" sz="900" b="1" i="0" u="none" strike="noStrike" dirty="0">
                          <a:solidFill>
                            <a:srgbClr val="000000"/>
                          </a:solidFill>
                          <a:effectLst/>
                          <a:latin typeface="+mj-lt"/>
                        </a:rPr>
                        <a:t>Jan</a:t>
                      </a:r>
                    </a:p>
                  </a:txBody>
                  <a:tcPr marL="4564" marR="4564" marT="4564" marB="0" anchor="ctr">
                    <a:lnL>
                      <a:noFill/>
                    </a:lnL>
                    <a:lnR>
                      <a:noFill/>
                    </a:lnR>
                    <a:lnT>
                      <a:noFill/>
                    </a:lnT>
                    <a:lnB>
                      <a:noFill/>
                    </a:lnB>
                    <a:noFill/>
                  </a:tcPr>
                </a:tc>
                <a:tc>
                  <a:txBody>
                    <a:bodyPr/>
                    <a:lstStyle/>
                    <a:p>
                      <a:pPr algn="r" fontAlgn="b"/>
                      <a:r>
                        <a:rPr lang="sv-SE" sz="900" b="1" i="0" u="none" strike="noStrike" dirty="0">
                          <a:solidFill>
                            <a:srgbClr val="000000"/>
                          </a:solidFill>
                          <a:effectLst/>
                          <a:latin typeface="+mj-lt"/>
                        </a:rPr>
                        <a:t>Feb</a:t>
                      </a:r>
                    </a:p>
                  </a:txBody>
                  <a:tcPr marL="4564" marR="4564" marT="4564" marB="0" anchor="ctr">
                    <a:lnL>
                      <a:noFill/>
                    </a:lnL>
                    <a:lnR>
                      <a:noFill/>
                    </a:lnR>
                    <a:lnT>
                      <a:noFill/>
                    </a:lnT>
                    <a:lnB>
                      <a:noFill/>
                    </a:lnB>
                    <a:noFill/>
                  </a:tcPr>
                </a:tc>
                <a:tc>
                  <a:txBody>
                    <a:bodyPr/>
                    <a:lstStyle/>
                    <a:p>
                      <a:pPr algn="r" fontAlgn="b"/>
                      <a:r>
                        <a:rPr lang="sv-SE" sz="900" b="1" i="0" u="none" strike="noStrike">
                          <a:solidFill>
                            <a:srgbClr val="000000"/>
                          </a:solidFill>
                          <a:effectLst/>
                          <a:latin typeface="+mj-lt"/>
                        </a:rPr>
                        <a:t>Mar</a:t>
                      </a:r>
                    </a:p>
                  </a:txBody>
                  <a:tcPr marL="4564" marR="4564" marT="4564" marB="0" anchor="ctr">
                    <a:lnL>
                      <a:noFill/>
                    </a:lnL>
                    <a:lnR>
                      <a:noFill/>
                    </a:lnR>
                    <a:lnT>
                      <a:noFill/>
                    </a:lnT>
                    <a:lnB>
                      <a:noFill/>
                    </a:lnB>
                    <a:noFill/>
                  </a:tcPr>
                </a:tc>
                <a:tc>
                  <a:txBody>
                    <a:bodyPr/>
                    <a:lstStyle/>
                    <a:p>
                      <a:pPr algn="r" fontAlgn="b"/>
                      <a:r>
                        <a:rPr lang="sv-SE" sz="900" b="1" i="0" u="none" strike="noStrike">
                          <a:solidFill>
                            <a:srgbClr val="000000"/>
                          </a:solidFill>
                          <a:effectLst/>
                          <a:latin typeface="+mj-lt"/>
                        </a:rPr>
                        <a:t>Apr</a:t>
                      </a:r>
                    </a:p>
                  </a:txBody>
                  <a:tcPr marL="4564" marR="4564" marT="4564" marB="0" anchor="ctr">
                    <a:lnL>
                      <a:noFill/>
                    </a:lnL>
                    <a:lnR>
                      <a:noFill/>
                    </a:lnR>
                    <a:lnT>
                      <a:noFill/>
                    </a:lnT>
                    <a:lnB>
                      <a:noFill/>
                    </a:lnB>
                    <a:noFill/>
                  </a:tcPr>
                </a:tc>
                <a:tc>
                  <a:txBody>
                    <a:bodyPr/>
                    <a:lstStyle/>
                    <a:p>
                      <a:pPr algn="r" fontAlgn="b"/>
                      <a:r>
                        <a:rPr lang="sv-SE" sz="900" b="1" i="0" u="none" strike="noStrike">
                          <a:solidFill>
                            <a:srgbClr val="000000"/>
                          </a:solidFill>
                          <a:effectLst/>
                          <a:latin typeface="+mj-lt"/>
                        </a:rPr>
                        <a:t>Maj</a:t>
                      </a:r>
                    </a:p>
                  </a:txBody>
                  <a:tcPr marL="4564" marR="4564" marT="4564" marB="0" anchor="ctr">
                    <a:lnL>
                      <a:noFill/>
                    </a:lnL>
                    <a:lnR>
                      <a:noFill/>
                    </a:lnR>
                    <a:lnT>
                      <a:noFill/>
                    </a:lnT>
                    <a:lnB>
                      <a:noFill/>
                    </a:lnB>
                    <a:noFill/>
                  </a:tcPr>
                </a:tc>
                <a:tc>
                  <a:txBody>
                    <a:bodyPr/>
                    <a:lstStyle/>
                    <a:p>
                      <a:pPr algn="r" fontAlgn="b"/>
                      <a:r>
                        <a:rPr lang="sv-SE" sz="900" b="1" i="0" u="none" strike="noStrike" dirty="0">
                          <a:solidFill>
                            <a:srgbClr val="000000"/>
                          </a:solidFill>
                          <a:effectLst/>
                          <a:latin typeface="+mj-lt"/>
                        </a:rPr>
                        <a:t>Jun</a:t>
                      </a:r>
                    </a:p>
                  </a:txBody>
                  <a:tcPr marL="4564" marR="4564" marT="4564" marB="0" anchor="ctr">
                    <a:lnL>
                      <a:noFill/>
                    </a:lnL>
                    <a:lnR>
                      <a:noFill/>
                    </a:lnR>
                    <a:lnT>
                      <a:noFill/>
                    </a:lnT>
                    <a:lnB>
                      <a:noFill/>
                    </a:lnB>
                    <a:noFill/>
                  </a:tcPr>
                </a:tc>
                <a:tc>
                  <a:txBody>
                    <a:bodyPr/>
                    <a:lstStyle/>
                    <a:p>
                      <a:pPr algn="r" fontAlgn="b"/>
                      <a:r>
                        <a:rPr lang="sv-SE" sz="900" b="1" i="0" u="none" strike="noStrike">
                          <a:solidFill>
                            <a:srgbClr val="000000"/>
                          </a:solidFill>
                          <a:effectLst/>
                          <a:latin typeface="+mj-lt"/>
                        </a:rPr>
                        <a:t>Jul</a:t>
                      </a:r>
                    </a:p>
                  </a:txBody>
                  <a:tcPr marL="4564" marR="4564" marT="4564" marB="0" anchor="ctr">
                    <a:lnL>
                      <a:noFill/>
                    </a:lnL>
                    <a:lnR>
                      <a:noFill/>
                    </a:lnR>
                    <a:lnT>
                      <a:noFill/>
                    </a:lnT>
                    <a:lnB>
                      <a:noFill/>
                    </a:lnB>
                    <a:noFill/>
                  </a:tcPr>
                </a:tc>
                <a:tc>
                  <a:txBody>
                    <a:bodyPr/>
                    <a:lstStyle/>
                    <a:p>
                      <a:pPr algn="r" fontAlgn="b"/>
                      <a:r>
                        <a:rPr lang="sv-SE" sz="900" b="1" i="0" u="none" strike="noStrike">
                          <a:solidFill>
                            <a:srgbClr val="000000"/>
                          </a:solidFill>
                          <a:effectLst/>
                          <a:latin typeface="+mj-lt"/>
                        </a:rPr>
                        <a:t>Aug</a:t>
                      </a:r>
                    </a:p>
                  </a:txBody>
                  <a:tcPr marL="4564" marR="4564" marT="4564" marB="0" anchor="ctr">
                    <a:lnL>
                      <a:noFill/>
                    </a:lnL>
                    <a:lnR>
                      <a:noFill/>
                    </a:lnR>
                    <a:lnT>
                      <a:noFill/>
                    </a:lnT>
                    <a:lnB>
                      <a:noFill/>
                    </a:lnB>
                    <a:noFill/>
                  </a:tcPr>
                </a:tc>
                <a:tc>
                  <a:txBody>
                    <a:bodyPr/>
                    <a:lstStyle/>
                    <a:p>
                      <a:pPr algn="r" fontAlgn="b"/>
                      <a:r>
                        <a:rPr lang="sv-SE" sz="900" b="1" i="0" u="none" strike="noStrike">
                          <a:solidFill>
                            <a:srgbClr val="000000"/>
                          </a:solidFill>
                          <a:effectLst/>
                          <a:latin typeface="+mj-lt"/>
                        </a:rPr>
                        <a:t>Sep</a:t>
                      </a:r>
                    </a:p>
                  </a:txBody>
                  <a:tcPr marL="4564" marR="4564" marT="4564" marB="0" anchor="ctr">
                    <a:lnL>
                      <a:noFill/>
                    </a:lnL>
                    <a:lnR>
                      <a:noFill/>
                    </a:lnR>
                    <a:lnT>
                      <a:noFill/>
                    </a:lnT>
                    <a:lnB>
                      <a:noFill/>
                    </a:lnB>
                    <a:noFill/>
                  </a:tcPr>
                </a:tc>
                <a:tc>
                  <a:txBody>
                    <a:bodyPr/>
                    <a:lstStyle/>
                    <a:p>
                      <a:pPr algn="r" fontAlgn="b"/>
                      <a:r>
                        <a:rPr lang="sv-SE" sz="900" b="1" i="0" u="none" strike="noStrike">
                          <a:solidFill>
                            <a:srgbClr val="000000"/>
                          </a:solidFill>
                          <a:effectLst/>
                          <a:latin typeface="+mj-lt"/>
                        </a:rPr>
                        <a:t>Okt</a:t>
                      </a:r>
                    </a:p>
                  </a:txBody>
                  <a:tcPr marL="4564" marR="4564" marT="4564" marB="0" anchor="ctr">
                    <a:lnL>
                      <a:noFill/>
                    </a:lnL>
                    <a:lnR>
                      <a:noFill/>
                    </a:lnR>
                    <a:lnT>
                      <a:noFill/>
                    </a:lnT>
                    <a:lnB>
                      <a:noFill/>
                    </a:lnB>
                    <a:noFill/>
                  </a:tcPr>
                </a:tc>
                <a:tc>
                  <a:txBody>
                    <a:bodyPr/>
                    <a:lstStyle/>
                    <a:p>
                      <a:pPr algn="r" fontAlgn="b"/>
                      <a:r>
                        <a:rPr lang="sv-SE" sz="900" b="1" i="0" u="none" strike="noStrike">
                          <a:solidFill>
                            <a:srgbClr val="000000"/>
                          </a:solidFill>
                          <a:effectLst/>
                          <a:latin typeface="+mj-lt"/>
                        </a:rPr>
                        <a:t>Nov</a:t>
                      </a:r>
                    </a:p>
                  </a:txBody>
                  <a:tcPr marL="4564" marR="4564" marT="4564" marB="0" anchor="ctr">
                    <a:lnL>
                      <a:noFill/>
                    </a:lnL>
                    <a:lnR>
                      <a:noFill/>
                    </a:lnR>
                    <a:lnT>
                      <a:noFill/>
                    </a:lnT>
                    <a:lnB>
                      <a:noFill/>
                    </a:lnB>
                    <a:noFill/>
                  </a:tcPr>
                </a:tc>
                <a:tc>
                  <a:txBody>
                    <a:bodyPr/>
                    <a:lstStyle/>
                    <a:p>
                      <a:pPr algn="r" fontAlgn="b"/>
                      <a:r>
                        <a:rPr lang="sv-SE" sz="900" b="1" i="0" u="none" strike="noStrike">
                          <a:solidFill>
                            <a:srgbClr val="000000"/>
                          </a:solidFill>
                          <a:effectLst/>
                          <a:latin typeface="+mj-lt"/>
                        </a:rPr>
                        <a:t>Dec</a:t>
                      </a:r>
                    </a:p>
                  </a:txBody>
                  <a:tcPr marL="4564" marR="4564" marT="4564" marB="0" anchor="ctr">
                    <a:lnL>
                      <a:noFill/>
                    </a:lnL>
                    <a:lnR>
                      <a:noFill/>
                    </a:lnR>
                    <a:lnT>
                      <a:noFill/>
                    </a:lnT>
                    <a:lnB>
                      <a:noFill/>
                    </a:lnB>
                    <a:noFill/>
                  </a:tcPr>
                </a:tc>
                <a:tc>
                  <a:txBody>
                    <a:bodyPr/>
                    <a:lstStyle/>
                    <a:p>
                      <a:pPr algn="r" fontAlgn="b"/>
                      <a:r>
                        <a:rPr lang="sv-SE" sz="900" b="1" i="0" u="none" strike="noStrike">
                          <a:solidFill>
                            <a:srgbClr val="000000"/>
                          </a:solidFill>
                          <a:effectLst/>
                          <a:latin typeface="+mj-lt"/>
                        </a:rPr>
                        <a:t>Helår</a:t>
                      </a:r>
                    </a:p>
                  </a:txBody>
                  <a:tcPr marL="4564" marR="4564" marT="4564" marB="0" anchor="ctr">
                    <a:lnL>
                      <a:noFill/>
                    </a:lnL>
                    <a:lnR>
                      <a:noFill/>
                    </a:lnR>
                    <a:lnT>
                      <a:noFill/>
                    </a:lnT>
                    <a:lnB>
                      <a:noFill/>
                    </a:lnB>
                    <a:noFill/>
                  </a:tcPr>
                </a:tc>
                <a:extLst>
                  <a:ext uri="{0D108BD9-81ED-4DB2-BD59-A6C34878D82A}">
                    <a16:rowId xmlns:a16="http://schemas.microsoft.com/office/drawing/2014/main" val="575086277"/>
                  </a:ext>
                </a:extLst>
              </a:tr>
              <a:tr h="216000">
                <a:tc>
                  <a:txBody>
                    <a:bodyPr/>
                    <a:lstStyle/>
                    <a:p>
                      <a:pPr algn="l" fontAlgn="b"/>
                      <a:r>
                        <a:rPr lang="sv-SE" sz="900" b="1" i="0" u="none" strike="noStrike">
                          <a:solidFill>
                            <a:srgbClr val="000000"/>
                          </a:solidFill>
                          <a:effectLst/>
                          <a:latin typeface="+mj-lt"/>
                        </a:rPr>
                        <a:t>2019</a:t>
                      </a:r>
                    </a:p>
                  </a:txBody>
                  <a:tcPr marL="4564" marR="4564" marT="4564" marB="0" anchor="ctr">
                    <a:lnL>
                      <a:noFill/>
                    </a:lnL>
                    <a:lnR>
                      <a:noFill/>
                    </a:lnR>
                    <a:lnT>
                      <a:noFill/>
                    </a:lnT>
                    <a:lnB>
                      <a:noFill/>
                    </a:lnB>
                    <a:noFill/>
                  </a:tcPr>
                </a:tc>
                <a:tc>
                  <a:txBody>
                    <a:bodyPr/>
                    <a:lstStyle/>
                    <a:p>
                      <a:pPr algn="r" fontAlgn="b"/>
                      <a:r>
                        <a:rPr lang="sv-SE" sz="900" b="0" i="0" u="none" strike="noStrike" dirty="0">
                          <a:solidFill>
                            <a:srgbClr val="000000"/>
                          </a:solidFill>
                          <a:effectLst/>
                          <a:latin typeface="+mj-lt"/>
                        </a:rPr>
                        <a:t>6,46</a:t>
                      </a:r>
                    </a:p>
                  </a:txBody>
                  <a:tcPr marL="4564" marR="4564" marT="4564" marB="0" anchor="ctr">
                    <a:lnL>
                      <a:noFill/>
                    </a:lnL>
                    <a:lnR>
                      <a:noFill/>
                    </a:lnR>
                    <a:lnT>
                      <a:noFill/>
                    </a:lnT>
                    <a:lnB>
                      <a:noFill/>
                    </a:lnB>
                    <a:noFill/>
                  </a:tcPr>
                </a:tc>
                <a:tc>
                  <a:txBody>
                    <a:bodyPr/>
                    <a:lstStyle/>
                    <a:p>
                      <a:pPr algn="r" fontAlgn="b"/>
                      <a:r>
                        <a:rPr lang="sv-SE" sz="900" b="0" i="0" u="none" strike="noStrike" dirty="0">
                          <a:solidFill>
                            <a:srgbClr val="000000"/>
                          </a:solidFill>
                          <a:effectLst/>
                          <a:latin typeface="+mj-lt"/>
                        </a:rPr>
                        <a:t>2,58</a:t>
                      </a:r>
                    </a:p>
                  </a:txBody>
                  <a:tcPr marL="4564" marR="4564" marT="4564" marB="0" anchor="ctr">
                    <a:lnL>
                      <a:noFill/>
                    </a:lnL>
                    <a:lnR>
                      <a:noFill/>
                    </a:lnR>
                    <a:lnT>
                      <a:noFill/>
                    </a:lnT>
                    <a:lnB>
                      <a:noFill/>
                    </a:lnB>
                    <a:noFill/>
                  </a:tcPr>
                </a:tc>
                <a:tc>
                  <a:txBody>
                    <a:bodyPr/>
                    <a:lstStyle/>
                    <a:p>
                      <a:pPr algn="r" fontAlgn="b"/>
                      <a:r>
                        <a:rPr lang="sv-SE" sz="900" b="0" i="0" u="none" strike="noStrike">
                          <a:solidFill>
                            <a:srgbClr val="000000"/>
                          </a:solidFill>
                          <a:effectLst/>
                          <a:latin typeface="+mj-lt"/>
                        </a:rPr>
                        <a:t>0,55</a:t>
                      </a:r>
                    </a:p>
                  </a:txBody>
                  <a:tcPr marL="4564" marR="4564" marT="4564" marB="0" anchor="ctr">
                    <a:lnL>
                      <a:noFill/>
                    </a:lnL>
                    <a:lnR>
                      <a:noFill/>
                    </a:lnR>
                    <a:lnT>
                      <a:noFill/>
                    </a:lnT>
                    <a:lnB>
                      <a:noFill/>
                    </a:lnB>
                    <a:noFill/>
                  </a:tcPr>
                </a:tc>
                <a:tc>
                  <a:txBody>
                    <a:bodyPr/>
                    <a:lstStyle/>
                    <a:p>
                      <a:pPr algn="r" fontAlgn="b"/>
                      <a:r>
                        <a:rPr lang="sv-SE" sz="900" b="0" i="0" u="none" strike="noStrike">
                          <a:solidFill>
                            <a:srgbClr val="000000"/>
                          </a:solidFill>
                          <a:effectLst/>
                          <a:latin typeface="+mj-lt"/>
                        </a:rPr>
                        <a:t>8,71</a:t>
                      </a:r>
                    </a:p>
                  </a:txBody>
                  <a:tcPr marL="4564" marR="4564" marT="4564" marB="0" anchor="ctr">
                    <a:lnL>
                      <a:noFill/>
                    </a:lnL>
                    <a:lnR>
                      <a:noFill/>
                    </a:lnR>
                    <a:lnT>
                      <a:noFill/>
                    </a:lnT>
                    <a:lnB>
                      <a:noFill/>
                    </a:lnB>
                    <a:noFill/>
                  </a:tcPr>
                </a:tc>
                <a:tc>
                  <a:txBody>
                    <a:bodyPr/>
                    <a:lstStyle/>
                    <a:p>
                      <a:pPr algn="r" fontAlgn="b"/>
                      <a:r>
                        <a:rPr lang="sv-SE" sz="900" b="0" i="0" u="none" strike="noStrike">
                          <a:solidFill>
                            <a:srgbClr val="000000"/>
                          </a:solidFill>
                          <a:effectLst/>
                          <a:latin typeface="+mj-lt"/>
                        </a:rPr>
                        <a:t>-6,96</a:t>
                      </a:r>
                    </a:p>
                  </a:txBody>
                  <a:tcPr marL="4564" marR="4564" marT="4564" marB="0" anchor="ctr">
                    <a:lnL>
                      <a:noFill/>
                    </a:lnL>
                    <a:lnR>
                      <a:noFill/>
                    </a:lnR>
                    <a:lnT>
                      <a:noFill/>
                    </a:lnT>
                    <a:lnB>
                      <a:noFill/>
                    </a:lnB>
                    <a:noFill/>
                  </a:tcPr>
                </a:tc>
                <a:tc>
                  <a:txBody>
                    <a:bodyPr/>
                    <a:lstStyle/>
                    <a:p>
                      <a:pPr algn="r" fontAlgn="b"/>
                      <a:r>
                        <a:rPr lang="sv-SE" sz="900" b="0" i="0" u="none" strike="noStrike" dirty="0">
                          <a:solidFill>
                            <a:srgbClr val="000000"/>
                          </a:solidFill>
                          <a:effectLst/>
                          <a:latin typeface="+mj-lt"/>
                        </a:rPr>
                        <a:t>5,74</a:t>
                      </a:r>
                    </a:p>
                  </a:txBody>
                  <a:tcPr marL="4564" marR="4564" marT="4564" marB="0" anchor="ctr">
                    <a:lnL>
                      <a:noFill/>
                    </a:lnL>
                    <a:lnR>
                      <a:noFill/>
                    </a:lnR>
                    <a:lnT>
                      <a:noFill/>
                    </a:lnT>
                    <a:lnB>
                      <a:noFill/>
                    </a:lnB>
                    <a:noFill/>
                  </a:tcPr>
                </a:tc>
                <a:tc>
                  <a:txBody>
                    <a:bodyPr/>
                    <a:lstStyle/>
                    <a:p>
                      <a:pPr algn="r" fontAlgn="b"/>
                      <a:r>
                        <a:rPr lang="sv-SE" sz="900" b="0" i="0" u="none" strike="noStrike">
                          <a:solidFill>
                            <a:srgbClr val="000000"/>
                          </a:solidFill>
                          <a:effectLst/>
                          <a:latin typeface="+mj-lt"/>
                        </a:rPr>
                        <a:t>-0,05</a:t>
                      </a:r>
                    </a:p>
                  </a:txBody>
                  <a:tcPr marL="4564" marR="4564" marT="4564" marB="0" anchor="ctr">
                    <a:lnL>
                      <a:noFill/>
                    </a:lnL>
                    <a:lnR>
                      <a:noFill/>
                    </a:lnR>
                    <a:lnT>
                      <a:noFill/>
                    </a:lnT>
                    <a:lnB>
                      <a:noFill/>
                    </a:lnB>
                    <a:noFill/>
                  </a:tcPr>
                </a:tc>
                <a:tc>
                  <a:txBody>
                    <a:bodyPr/>
                    <a:lstStyle/>
                    <a:p>
                      <a:pPr algn="r" fontAlgn="b"/>
                      <a:r>
                        <a:rPr lang="sv-SE" sz="900" b="0" i="0" u="none" strike="noStrike">
                          <a:solidFill>
                            <a:srgbClr val="000000"/>
                          </a:solidFill>
                          <a:effectLst/>
                          <a:latin typeface="+mj-lt"/>
                        </a:rPr>
                        <a:t>0,62</a:t>
                      </a:r>
                    </a:p>
                  </a:txBody>
                  <a:tcPr marL="4564" marR="4564" marT="4564" marB="0" anchor="ctr">
                    <a:lnL>
                      <a:noFill/>
                    </a:lnL>
                    <a:lnR>
                      <a:noFill/>
                    </a:lnR>
                    <a:lnT>
                      <a:noFill/>
                    </a:lnT>
                    <a:lnB>
                      <a:noFill/>
                    </a:lnB>
                    <a:noFill/>
                  </a:tcPr>
                </a:tc>
                <a:tc>
                  <a:txBody>
                    <a:bodyPr/>
                    <a:lstStyle/>
                    <a:p>
                      <a:pPr algn="r" fontAlgn="b"/>
                      <a:r>
                        <a:rPr lang="sv-SE" sz="900" b="0" i="0" u="none" strike="noStrike">
                          <a:solidFill>
                            <a:srgbClr val="000000"/>
                          </a:solidFill>
                          <a:effectLst/>
                          <a:latin typeface="+mj-lt"/>
                        </a:rPr>
                        <a:t>2,70</a:t>
                      </a:r>
                    </a:p>
                  </a:txBody>
                  <a:tcPr marL="4564" marR="4564" marT="4564" marB="0" anchor="ctr">
                    <a:lnL>
                      <a:noFill/>
                    </a:lnL>
                    <a:lnR>
                      <a:noFill/>
                    </a:lnR>
                    <a:lnT>
                      <a:noFill/>
                    </a:lnT>
                    <a:lnB>
                      <a:noFill/>
                    </a:lnB>
                    <a:noFill/>
                  </a:tcPr>
                </a:tc>
                <a:tc>
                  <a:txBody>
                    <a:bodyPr/>
                    <a:lstStyle/>
                    <a:p>
                      <a:pPr algn="r" fontAlgn="b"/>
                      <a:r>
                        <a:rPr lang="sv-SE" sz="900" b="0" i="0" u="none" strike="noStrike">
                          <a:solidFill>
                            <a:srgbClr val="000000"/>
                          </a:solidFill>
                          <a:effectLst/>
                          <a:latin typeface="+mj-lt"/>
                        </a:rPr>
                        <a:t>3,92</a:t>
                      </a:r>
                    </a:p>
                  </a:txBody>
                  <a:tcPr marL="4564" marR="4564" marT="4564" marB="0" anchor="ctr">
                    <a:lnL>
                      <a:noFill/>
                    </a:lnL>
                    <a:lnR>
                      <a:noFill/>
                    </a:lnR>
                    <a:lnT>
                      <a:noFill/>
                    </a:lnT>
                    <a:lnB>
                      <a:noFill/>
                    </a:lnB>
                    <a:noFill/>
                  </a:tcPr>
                </a:tc>
                <a:tc>
                  <a:txBody>
                    <a:bodyPr/>
                    <a:lstStyle/>
                    <a:p>
                      <a:pPr algn="r" fontAlgn="b"/>
                      <a:r>
                        <a:rPr lang="sv-SE" sz="900" b="0" i="0" u="none" strike="noStrike" dirty="0">
                          <a:solidFill>
                            <a:srgbClr val="000000"/>
                          </a:solidFill>
                          <a:effectLst/>
                          <a:latin typeface="+mj-lt"/>
                        </a:rPr>
                        <a:t>1,85</a:t>
                      </a:r>
                    </a:p>
                  </a:txBody>
                  <a:tcPr marL="4564" marR="4564" marT="4564" marB="0" anchor="ctr">
                    <a:lnL>
                      <a:noFill/>
                    </a:lnL>
                    <a:lnR>
                      <a:noFill/>
                    </a:lnR>
                    <a:lnT>
                      <a:noFill/>
                    </a:lnT>
                    <a:lnB>
                      <a:noFill/>
                    </a:lnB>
                    <a:noFill/>
                  </a:tcPr>
                </a:tc>
                <a:tc>
                  <a:txBody>
                    <a:bodyPr/>
                    <a:lstStyle/>
                    <a:p>
                      <a:pPr algn="r" fontAlgn="b"/>
                      <a:r>
                        <a:rPr lang="sv-SE" sz="900" b="0" i="0" u="none" strike="noStrike">
                          <a:solidFill>
                            <a:srgbClr val="000000"/>
                          </a:solidFill>
                          <a:effectLst/>
                          <a:latin typeface="+mj-lt"/>
                        </a:rPr>
                        <a:t>4,37</a:t>
                      </a:r>
                    </a:p>
                  </a:txBody>
                  <a:tcPr marL="4564" marR="4564" marT="4564" marB="0" anchor="ctr">
                    <a:lnL>
                      <a:noFill/>
                    </a:lnL>
                    <a:lnR>
                      <a:noFill/>
                    </a:lnR>
                    <a:lnT>
                      <a:noFill/>
                    </a:lnT>
                    <a:lnB>
                      <a:noFill/>
                    </a:lnB>
                    <a:noFill/>
                  </a:tcPr>
                </a:tc>
                <a:tc>
                  <a:txBody>
                    <a:bodyPr/>
                    <a:lstStyle/>
                    <a:p>
                      <a:pPr algn="r" fontAlgn="b"/>
                      <a:r>
                        <a:rPr lang="sv-SE" sz="900" b="1" i="0" u="none" strike="noStrike">
                          <a:solidFill>
                            <a:srgbClr val="000000"/>
                          </a:solidFill>
                          <a:effectLst/>
                          <a:latin typeface="+mj-lt"/>
                        </a:rPr>
                        <a:t>33,96</a:t>
                      </a:r>
                    </a:p>
                  </a:txBody>
                  <a:tcPr marL="4564" marR="4564" marT="4564" marB="0" anchor="ctr">
                    <a:lnL>
                      <a:noFill/>
                    </a:lnL>
                    <a:lnR>
                      <a:noFill/>
                    </a:lnR>
                    <a:lnT>
                      <a:noFill/>
                    </a:lnT>
                    <a:lnB>
                      <a:noFill/>
                    </a:lnB>
                    <a:noFill/>
                  </a:tcPr>
                </a:tc>
                <a:extLst>
                  <a:ext uri="{0D108BD9-81ED-4DB2-BD59-A6C34878D82A}">
                    <a16:rowId xmlns:a16="http://schemas.microsoft.com/office/drawing/2014/main" val="2819007199"/>
                  </a:ext>
                </a:extLst>
              </a:tr>
              <a:tr h="216000">
                <a:tc>
                  <a:txBody>
                    <a:bodyPr/>
                    <a:lstStyle/>
                    <a:p>
                      <a:pPr algn="l" fontAlgn="b"/>
                      <a:r>
                        <a:rPr lang="sv-SE" sz="900" b="1" i="0" u="none" strike="noStrike" dirty="0">
                          <a:solidFill>
                            <a:srgbClr val="000000"/>
                          </a:solidFill>
                          <a:effectLst/>
                          <a:latin typeface="+mj-lt"/>
                        </a:rPr>
                        <a:t>2020</a:t>
                      </a:r>
                    </a:p>
                  </a:txBody>
                  <a:tcPr marL="4564" marR="4564" marT="4564" marB="0" anchor="ctr">
                    <a:lnL>
                      <a:noFill/>
                    </a:lnL>
                    <a:lnR>
                      <a:noFill/>
                    </a:lnR>
                    <a:lnT>
                      <a:noFill/>
                    </a:lnT>
                    <a:lnB>
                      <a:noFill/>
                    </a:lnB>
                    <a:noFill/>
                  </a:tcPr>
                </a:tc>
                <a:tc>
                  <a:txBody>
                    <a:bodyPr/>
                    <a:lstStyle/>
                    <a:p>
                      <a:pPr algn="r" fontAlgn="b"/>
                      <a:r>
                        <a:rPr lang="sv-SE" sz="900" b="0" i="0" u="none" strike="noStrike" dirty="0">
                          <a:solidFill>
                            <a:srgbClr val="000000"/>
                          </a:solidFill>
                          <a:effectLst/>
                          <a:latin typeface="+mj-lt"/>
                        </a:rPr>
                        <a:t>1,22</a:t>
                      </a:r>
                    </a:p>
                  </a:txBody>
                  <a:tcPr marL="4564" marR="4564" marT="4564" marB="0" anchor="ctr">
                    <a:lnL>
                      <a:noFill/>
                    </a:lnL>
                    <a:lnR>
                      <a:noFill/>
                    </a:lnR>
                    <a:lnT>
                      <a:noFill/>
                    </a:lnT>
                    <a:lnB>
                      <a:noFill/>
                    </a:lnB>
                    <a:noFill/>
                  </a:tcPr>
                </a:tc>
                <a:tc>
                  <a:txBody>
                    <a:bodyPr/>
                    <a:lstStyle/>
                    <a:p>
                      <a:pPr algn="r" fontAlgn="b"/>
                      <a:r>
                        <a:rPr lang="sv-SE" sz="900" b="0" i="0" u="none" strike="noStrike" dirty="0">
                          <a:solidFill>
                            <a:srgbClr val="000000"/>
                          </a:solidFill>
                          <a:effectLst/>
                          <a:latin typeface="+mj-lt"/>
                        </a:rPr>
                        <a:t>-6,95</a:t>
                      </a:r>
                    </a:p>
                  </a:txBody>
                  <a:tcPr marL="4564" marR="4564" marT="4564" marB="0" anchor="ctr">
                    <a:lnL>
                      <a:noFill/>
                    </a:lnL>
                    <a:lnR>
                      <a:noFill/>
                    </a:lnR>
                    <a:lnT>
                      <a:noFill/>
                    </a:lnT>
                    <a:lnB>
                      <a:noFill/>
                    </a:lnB>
                    <a:noFill/>
                  </a:tcPr>
                </a:tc>
                <a:tc>
                  <a:txBody>
                    <a:bodyPr/>
                    <a:lstStyle/>
                    <a:p>
                      <a:pPr algn="r" fontAlgn="b"/>
                      <a:r>
                        <a:rPr lang="sv-SE" sz="900" b="0" i="0" u="none" strike="noStrike">
                          <a:solidFill>
                            <a:srgbClr val="000000"/>
                          </a:solidFill>
                          <a:effectLst/>
                          <a:latin typeface="+mj-lt"/>
                        </a:rPr>
                        <a:t>-11,70</a:t>
                      </a:r>
                    </a:p>
                  </a:txBody>
                  <a:tcPr marL="4564" marR="4564" marT="4564" marB="0" anchor="ctr">
                    <a:lnL>
                      <a:noFill/>
                    </a:lnL>
                    <a:lnR>
                      <a:noFill/>
                    </a:lnR>
                    <a:lnT>
                      <a:noFill/>
                    </a:lnT>
                    <a:lnB>
                      <a:noFill/>
                    </a:lnB>
                    <a:noFill/>
                  </a:tcPr>
                </a:tc>
                <a:tc>
                  <a:txBody>
                    <a:bodyPr/>
                    <a:lstStyle/>
                    <a:p>
                      <a:pPr algn="r" fontAlgn="b"/>
                      <a:r>
                        <a:rPr lang="sv-SE" sz="900" b="0" i="0" u="none" strike="noStrike">
                          <a:solidFill>
                            <a:srgbClr val="000000"/>
                          </a:solidFill>
                          <a:effectLst/>
                          <a:latin typeface="+mj-lt"/>
                        </a:rPr>
                        <a:t>6,54</a:t>
                      </a:r>
                    </a:p>
                  </a:txBody>
                  <a:tcPr marL="4564" marR="4564" marT="4564" marB="0" anchor="ctr">
                    <a:lnL>
                      <a:noFill/>
                    </a:lnL>
                    <a:lnR>
                      <a:noFill/>
                    </a:lnR>
                    <a:lnT>
                      <a:noFill/>
                    </a:lnT>
                    <a:lnB>
                      <a:noFill/>
                    </a:lnB>
                    <a:noFill/>
                  </a:tcPr>
                </a:tc>
                <a:tc>
                  <a:txBody>
                    <a:bodyPr/>
                    <a:lstStyle/>
                    <a:p>
                      <a:pPr algn="r" fontAlgn="b"/>
                      <a:r>
                        <a:rPr lang="sv-SE" sz="900" b="0" i="0" u="none" strike="noStrike" dirty="0">
                          <a:solidFill>
                            <a:srgbClr val="000000"/>
                          </a:solidFill>
                          <a:effectLst/>
                          <a:latin typeface="+mj-lt"/>
                        </a:rPr>
                        <a:t>6,98</a:t>
                      </a:r>
                    </a:p>
                  </a:txBody>
                  <a:tcPr marL="4564" marR="4564" marT="4564" marB="0" anchor="ctr">
                    <a:lnL>
                      <a:noFill/>
                    </a:lnL>
                    <a:lnR>
                      <a:noFill/>
                    </a:lnR>
                    <a:lnT>
                      <a:noFill/>
                    </a:lnT>
                    <a:lnB>
                      <a:noFill/>
                    </a:lnB>
                    <a:noFill/>
                  </a:tcPr>
                </a:tc>
                <a:tc>
                  <a:txBody>
                    <a:bodyPr/>
                    <a:lstStyle/>
                    <a:p>
                      <a:pPr algn="r" fontAlgn="b"/>
                      <a:r>
                        <a:rPr lang="sv-SE" sz="900" b="0" i="0" u="none" strike="noStrike" dirty="0">
                          <a:solidFill>
                            <a:srgbClr val="000000"/>
                          </a:solidFill>
                          <a:effectLst/>
                          <a:latin typeface="+mj-lt"/>
                        </a:rPr>
                        <a:t>1,84</a:t>
                      </a:r>
                    </a:p>
                  </a:txBody>
                  <a:tcPr marL="4564" marR="4564" marT="4564" marB="0" anchor="ctr">
                    <a:lnL>
                      <a:noFill/>
                    </a:lnL>
                    <a:lnR>
                      <a:noFill/>
                    </a:lnR>
                    <a:lnT>
                      <a:noFill/>
                    </a:lnT>
                    <a:lnB>
                      <a:noFill/>
                    </a:lnB>
                    <a:noFill/>
                  </a:tcPr>
                </a:tc>
                <a:tc>
                  <a:txBody>
                    <a:bodyPr/>
                    <a:lstStyle/>
                    <a:p>
                      <a:pPr algn="r" fontAlgn="b"/>
                      <a:r>
                        <a:rPr lang="sv-SE" sz="900" b="0" i="0" u="none" strike="noStrike">
                          <a:solidFill>
                            <a:srgbClr val="000000"/>
                          </a:solidFill>
                          <a:effectLst/>
                          <a:latin typeface="+mj-lt"/>
                        </a:rPr>
                        <a:t>3,61</a:t>
                      </a:r>
                    </a:p>
                  </a:txBody>
                  <a:tcPr marL="4564" marR="4564" marT="4564" marB="0" anchor="ctr">
                    <a:lnL>
                      <a:noFill/>
                    </a:lnL>
                    <a:lnR>
                      <a:noFill/>
                    </a:lnR>
                    <a:lnT>
                      <a:noFill/>
                    </a:lnT>
                    <a:lnB>
                      <a:noFill/>
                    </a:lnB>
                    <a:noFill/>
                  </a:tcPr>
                </a:tc>
                <a:tc>
                  <a:txBody>
                    <a:bodyPr/>
                    <a:lstStyle/>
                    <a:p>
                      <a:pPr algn="r" fontAlgn="b"/>
                      <a:r>
                        <a:rPr lang="sv-SE" sz="900" b="0" i="0" u="none" strike="noStrike">
                          <a:solidFill>
                            <a:srgbClr val="000000"/>
                          </a:solidFill>
                          <a:effectLst/>
                          <a:latin typeface="+mj-lt"/>
                        </a:rPr>
                        <a:t>4,36</a:t>
                      </a:r>
                    </a:p>
                  </a:txBody>
                  <a:tcPr marL="4564" marR="4564" marT="4564" marB="0" anchor="ctr">
                    <a:lnL>
                      <a:noFill/>
                    </a:lnL>
                    <a:lnR>
                      <a:noFill/>
                    </a:lnR>
                    <a:lnT>
                      <a:noFill/>
                    </a:lnT>
                    <a:lnB>
                      <a:noFill/>
                    </a:lnB>
                    <a:noFill/>
                  </a:tcPr>
                </a:tc>
                <a:tc>
                  <a:txBody>
                    <a:bodyPr/>
                    <a:lstStyle/>
                    <a:p>
                      <a:pPr algn="r" fontAlgn="b"/>
                      <a:r>
                        <a:rPr lang="sv-SE" sz="900" b="0" i="0" u="none" strike="noStrike">
                          <a:solidFill>
                            <a:srgbClr val="000000"/>
                          </a:solidFill>
                          <a:effectLst/>
                          <a:latin typeface="+mj-lt"/>
                        </a:rPr>
                        <a:t>6,26</a:t>
                      </a:r>
                    </a:p>
                  </a:txBody>
                  <a:tcPr marL="4564" marR="4564" marT="4564" marB="0" anchor="ctr">
                    <a:lnL>
                      <a:noFill/>
                    </a:lnL>
                    <a:lnR>
                      <a:noFill/>
                    </a:lnR>
                    <a:lnT>
                      <a:noFill/>
                    </a:lnT>
                    <a:lnB>
                      <a:noFill/>
                    </a:lnB>
                    <a:noFill/>
                  </a:tcPr>
                </a:tc>
                <a:tc>
                  <a:txBody>
                    <a:bodyPr/>
                    <a:lstStyle/>
                    <a:p>
                      <a:pPr algn="r" fontAlgn="b"/>
                      <a:r>
                        <a:rPr lang="sv-SE" sz="900" b="0" i="0" u="none" strike="noStrike">
                          <a:solidFill>
                            <a:srgbClr val="000000"/>
                          </a:solidFill>
                          <a:effectLst/>
                          <a:latin typeface="+mj-lt"/>
                        </a:rPr>
                        <a:t>-6,30</a:t>
                      </a:r>
                    </a:p>
                  </a:txBody>
                  <a:tcPr marL="4564" marR="4564" marT="4564" marB="0" anchor="ctr">
                    <a:lnL>
                      <a:noFill/>
                    </a:lnL>
                    <a:lnR>
                      <a:noFill/>
                    </a:lnR>
                    <a:lnT>
                      <a:noFill/>
                    </a:lnT>
                    <a:lnB>
                      <a:noFill/>
                    </a:lnB>
                    <a:noFill/>
                  </a:tcPr>
                </a:tc>
                <a:tc>
                  <a:txBody>
                    <a:bodyPr/>
                    <a:lstStyle/>
                    <a:p>
                      <a:pPr algn="r" fontAlgn="b"/>
                      <a:r>
                        <a:rPr lang="sv-SE" sz="900" b="0" i="0" u="none" strike="noStrike" dirty="0">
                          <a:solidFill>
                            <a:srgbClr val="000000"/>
                          </a:solidFill>
                          <a:effectLst/>
                          <a:latin typeface="+mj-lt"/>
                        </a:rPr>
                        <a:t>10,26</a:t>
                      </a:r>
                    </a:p>
                  </a:txBody>
                  <a:tcPr marL="4564" marR="4564" marT="4564" marB="0" anchor="ctr">
                    <a:lnL>
                      <a:noFill/>
                    </a:lnL>
                    <a:lnR>
                      <a:noFill/>
                    </a:lnR>
                    <a:lnT>
                      <a:noFill/>
                    </a:lnT>
                    <a:lnB>
                      <a:noFill/>
                    </a:lnB>
                    <a:noFill/>
                  </a:tcPr>
                </a:tc>
                <a:tc>
                  <a:txBody>
                    <a:bodyPr/>
                    <a:lstStyle/>
                    <a:p>
                      <a:pPr algn="r" fontAlgn="b"/>
                      <a:r>
                        <a:rPr lang="sv-SE" sz="900" b="0" i="0" u="none" strike="noStrike">
                          <a:solidFill>
                            <a:srgbClr val="000000"/>
                          </a:solidFill>
                          <a:effectLst/>
                          <a:latin typeface="+mj-lt"/>
                        </a:rPr>
                        <a:t>1,22</a:t>
                      </a:r>
                    </a:p>
                  </a:txBody>
                  <a:tcPr marL="4564" marR="4564" marT="4564" marB="0" anchor="ctr">
                    <a:lnL>
                      <a:noFill/>
                    </a:lnL>
                    <a:lnR>
                      <a:noFill/>
                    </a:lnR>
                    <a:lnT>
                      <a:noFill/>
                    </a:lnT>
                    <a:lnB>
                      <a:noFill/>
                    </a:lnB>
                    <a:noFill/>
                  </a:tcPr>
                </a:tc>
                <a:tc>
                  <a:txBody>
                    <a:bodyPr/>
                    <a:lstStyle/>
                    <a:p>
                      <a:pPr algn="r" fontAlgn="b"/>
                      <a:r>
                        <a:rPr lang="sv-SE" sz="900" b="1" i="0" u="none" strike="noStrike">
                          <a:solidFill>
                            <a:srgbClr val="000000"/>
                          </a:solidFill>
                          <a:effectLst/>
                          <a:latin typeface="+mj-lt"/>
                        </a:rPr>
                        <a:t>16,00</a:t>
                      </a:r>
                    </a:p>
                  </a:txBody>
                  <a:tcPr marL="4564" marR="4564" marT="4564" marB="0" anchor="ctr">
                    <a:lnL>
                      <a:noFill/>
                    </a:lnL>
                    <a:lnR>
                      <a:noFill/>
                    </a:lnR>
                    <a:lnT>
                      <a:noFill/>
                    </a:lnT>
                    <a:lnB>
                      <a:noFill/>
                    </a:lnB>
                    <a:noFill/>
                  </a:tcPr>
                </a:tc>
                <a:extLst>
                  <a:ext uri="{0D108BD9-81ED-4DB2-BD59-A6C34878D82A}">
                    <a16:rowId xmlns:a16="http://schemas.microsoft.com/office/drawing/2014/main" val="1512228564"/>
                  </a:ext>
                </a:extLst>
              </a:tr>
              <a:tr h="216000">
                <a:tc>
                  <a:txBody>
                    <a:bodyPr/>
                    <a:lstStyle/>
                    <a:p>
                      <a:pPr algn="l" fontAlgn="b"/>
                      <a:r>
                        <a:rPr lang="sv-SE" sz="900" b="1" i="0" u="none" strike="noStrike">
                          <a:solidFill>
                            <a:srgbClr val="000000"/>
                          </a:solidFill>
                          <a:effectLst/>
                          <a:latin typeface="+mj-lt"/>
                        </a:rPr>
                        <a:t>2021</a:t>
                      </a:r>
                    </a:p>
                  </a:txBody>
                  <a:tcPr marL="4564" marR="4564" marT="4564" marB="0" anchor="ctr">
                    <a:lnL>
                      <a:noFill/>
                    </a:lnL>
                    <a:lnR>
                      <a:noFill/>
                    </a:lnR>
                    <a:lnT>
                      <a:noFill/>
                    </a:lnT>
                    <a:lnB>
                      <a:noFill/>
                    </a:lnB>
                    <a:noFill/>
                  </a:tcPr>
                </a:tc>
                <a:tc>
                  <a:txBody>
                    <a:bodyPr/>
                    <a:lstStyle/>
                    <a:p>
                      <a:pPr algn="r" fontAlgn="b"/>
                      <a:r>
                        <a:rPr lang="sv-SE" sz="900" b="0" i="0" u="none" strike="noStrike">
                          <a:solidFill>
                            <a:srgbClr val="000000"/>
                          </a:solidFill>
                          <a:effectLst/>
                          <a:latin typeface="+mj-lt"/>
                        </a:rPr>
                        <a:t>0,82</a:t>
                      </a:r>
                    </a:p>
                  </a:txBody>
                  <a:tcPr marL="4564" marR="4564" marT="4564" marB="0" anchor="ctr">
                    <a:lnL>
                      <a:noFill/>
                    </a:lnL>
                    <a:lnR>
                      <a:noFill/>
                    </a:lnR>
                    <a:lnT>
                      <a:noFill/>
                    </a:lnT>
                    <a:lnB>
                      <a:noFill/>
                    </a:lnB>
                    <a:noFill/>
                  </a:tcPr>
                </a:tc>
                <a:tc>
                  <a:txBody>
                    <a:bodyPr/>
                    <a:lstStyle/>
                    <a:p>
                      <a:pPr algn="r" fontAlgn="b"/>
                      <a:r>
                        <a:rPr lang="sv-SE" sz="900" b="0" i="0" u="none" strike="noStrike">
                          <a:solidFill>
                            <a:srgbClr val="000000"/>
                          </a:solidFill>
                          <a:effectLst/>
                          <a:latin typeface="+mj-lt"/>
                        </a:rPr>
                        <a:t>2,62</a:t>
                      </a:r>
                    </a:p>
                  </a:txBody>
                  <a:tcPr marL="4564" marR="4564" marT="4564" marB="0" anchor="ctr">
                    <a:lnL>
                      <a:noFill/>
                    </a:lnL>
                    <a:lnR>
                      <a:noFill/>
                    </a:lnR>
                    <a:lnT>
                      <a:noFill/>
                    </a:lnT>
                    <a:lnB>
                      <a:noFill/>
                    </a:lnB>
                    <a:noFill/>
                  </a:tcPr>
                </a:tc>
                <a:tc>
                  <a:txBody>
                    <a:bodyPr/>
                    <a:lstStyle/>
                    <a:p>
                      <a:pPr algn="r" fontAlgn="b"/>
                      <a:r>
                        <a:rPr lang="sv-SE" sz="900" b="0" i="0" u="none" strike="noStrike">
                          <a:solidFill>
                            <a:srgbClr val="000000"/>
                          </a:solidFill>
                          <a:effectLst/>
                          <a:latin typeface="+mj-lt"/>
                        </a:rPr>
                        <a:t>8,16</a:t>
                      </a:r>
                    </a:p>
                  </a:txBody>
                  <a:tcPr marL="4564" marR="4564" marT="4564" marB="0" anchor="ctr">
                    <a:lnL>
                      <a:noFill/>
                    </a:lnL>
                    <a:lnR>
                      <a:noFill/>
                    </a:lnR>
                    <a:lnT>
                      <a:noFill/>
                    </a:lnT>
                    <a:lnB>
                      <a:noFill/>
                    </a:lnB>
                    <a:noFill/>
                  </a:tcPr>
                </a:tc>
                <a:tc>
                  <a:txBody>
                    <a:bodyPr/>
                    <a:lstStyle/>
                    <a:p>
                      <a:pPr algn="r" fontAlgn="b"/>
                      <a:r>
                        <a:rPr lang="sv-SE" sz="900" b="0" i="0" u="none" strike="noStrike" dirty="0">
                          <a:solidFill>
                            <a:srgbClr val="000000"/>
                          </a:solidFill>
                          <a:effectLst/>
                          <a:latin typeface="+mj-lt"/>
                        </a:rPr>
                        <a:t>3,59</a:t>
                      </a:r>
                    </a:p>
                  </a:txBody>
                  <a:tcPr marL="4564" marR="4564" marT="4564" marB="0" anchor="ctr">
                    <a:lnL>
                      <a:noFill/>
                    </a:lnL>
                    <a:lnR>
                      <a:noFill/>
                    </a:lnR>
                    <a:lnT>
                      <a:noFill/>
                    </a:lnT>
                    <a:lnB>
                      <a:noFill/>
                    </a:lnB>
                    <a:noFill/>
                  </a:tcPr>
                </a:tc>
                <a:tc>
                  <a:txBody>
                    <a:bodyPr/>
                    <a:lstStyle/>
                    <a:p>
                      <a:pPr algn="r" fontAlgn="b"/>
                      <a:r>
                        <a:rPr lang="sv-SE" sz="900" b="0" i="0" u="none" strike="noStrike">
                          <a:solidFill>
                            <a:srgbClr val="000000"/>
                          </a:solidFill>
                          <a:effectLst/>
                          <a:latin typeface="+mj-lt"/>
                        </a:rPr>
                        <a:t>2,38</a:t>
                      </a:r>
                    </a:p>
                  </a:txBody>
                  <a:tcPr marL="4564" marR="4564" marT="4564" marB="0" anchor="ctr">
                    <a:lnL>
                      <a:noFill/>
                    </a:lnL>
                    <a:lnR>
                      <a:noFill/>
                    </a:lnR>
                    <a:lnT>
                      <a:noFill/>
                    </a:lnT>
                    <a:lnB>
                      <a:noFill/>
                    </a:lnB>
                    <a:noFill/>
                  </a:tcPr>
                </a:tc>
                <a:tc>
                  <a:txBody>
                    <a:bodyPr/>
                    <a:lstStyle/>
                    <a:p>
                      <a:pPr algn="r" fontAlgn="b"/>
                      <a:r>
                        <a:rPr lang="sv-SE" sz="900" b="0" i="0" u="none" strike="noStrike">
                          <a:solidFill>
                            <a:srgbClr val="000000"/>
                          </a:solidFill>
                          <a:effectLst/>
                          <a:latin typeface="+mj-lt"/>
                        </a:rPr>
                        <a:t>1,87</a:t>
                      </a:r>
                    </a:p>
                  </a:txBody>
                  <a:tcPr marL="4564" marR="4564" marT="4564" marB="0" anchor="ctr">
                    <a:lnL>
                      <a:noFill/>
                    </a:lnL>
                    <a:lnR>
                      <a:noFill/>
                    </a:lnR>
                    <a:lnT>
                      <a:noFill/>
                    </a:lnT>
                    <a:lnB>
                      <a:noFill/>
                    </a:lnB>
                    <a:noFill/>
                  </a:tcPr>
                </a:tc>
                <a:tc>
                  <a:txBody>
                    <a:bodyPr/>
                    <a:lstStyle/>
                    <a:p>
                      <a:pPr algn="r" fontAlgn="b"/>
                      <a:r>
                        <a:rPr lang="sv-SE" sz="900" b="0" i="0" u="none" strike="noStrike">
                          <a:solidFill>
                            <a:srgbClr val="000000"/>
                          </a:solidFill>
                          <a:effectLst/>
                          <a:latin typeface="+mj-lt"/>
                        </a:rPr>
                        <a:t>8,67</a:t>
                      </a:r>
                    </a:p>
                  </a:txBody>
                  <a:tcPr marL="4564" marR="4564" marT="4564" marB="0" anchor="ctr">
                    <a:lnL>
                      <a:noFill/>
                    </a:lnL>
                    <a:lnR>
                      <a:noFill/>
                    </a:lnR>
                    <a:lnT>
                      <a:noFill/>
                    </a:lnT>
                    <a:lnB>
                      <a:noFill/>
                    </a:lnB>
                    <a:noFill/>
                  </a:tcPr>
                </a:tc>
                <a:tc>
                  <a:txBody>
                    <a:bodyPr/>
                    <a:lstStyle/>
                    <a:p>
                      <a:pPr algn="r" fontAlgn="b"/>
                      <a:r>
                        <a:rPr lang="sv-SE" sz="900" b="0" i="0" u="none" strike="noStrike" dirty="0">
                          <a:solidFill>
                            <a:srgbClr val="000000"/>
                          </a:solidFill>
                          <a:effectLst/>
                          <a:latin typeface="+mj-lt"/>
                        </a:rPr>
                        <a:t>0,90</a:t>
                      </a:r>
                    </a:p>
                  </a:txBody>
                  <a:tcPr marL="4564" marR="4564" marT="4564" marB="0" anchor="ctr">
                    <a:lnL>
                      <a:noFill/>
                    </a:lnL>
                    <a:lnR>
                      <a:noFill/>
                    </a:lnR>
                    <a:lnT>
                      <a:noFill/>
                    </a:lnT>
                    <a:lnB>
                      <a:noFill/>
                    </a:lnB>
                    <a:noFill/>
                  </a:tcPr>
                </a:tc>
                <a:tc>
                  <a:txBody>
                    <a:bodyPr/>
                    <a:lstStyle/>
                    <a:p>
                      <a:pPr algn="r" fontAlgn="b"/>
                      <a:r>
                        <a:rPr lang="sv-SE" sz="900" b="0" i="0" u="none" strike="noStrike">
                          <a:solidFill>
                            <a:srgbClr val="000000"/>
                          </a:solidFill>
                          <a:effectLst/>
                          <a:latin typeface="+mj-lt"/>
                        </a:rPr>
                        <a:t>-6,53</a:t>
                      </a:r>
                    </a:p>
                  </a:txBody>
                  <a:tcPr marL="4564" marR="4564" marT="4564" marB="0" anchor="ctr">
                    <a:lnL>
                      <a:noFill/>
                    </a:lnL>
                    <a:lnR>
                      <a:noFill/>
                    </a:lnR>
                    <a:lnT>
                      <a:noFill/>
                    </a:lnT>
                    <a:lnB>
                      <a:noFill/>
                    </a:lnB>
                    <a:noFill/>
                  </a:tcPr>
                </a:tc>
                <a:tc>
                  <a:txBody>
                    <a:bodyPr/>
                    <a:lstStyle/>
                    <a:p>
                      <a:pPr algn="r" fontAlgn="b"/>
                      <a:r>
                        <a:rPr lang="sv-SE" sz="900" b="0" i="0" u="none" strike="noStrike">
                          <a:solidFill>
                            <a:srgbClr val="000000"/>
                          </a:solidFill>
                          <a:effectLst/>
                          <a:latin typeface="+mj-lt"/>
                        </a:rPr>
                        <a:t>8,09</a:t>
                      </a:r>
                    </a:p>
                  </a:txBody>
                  <a:tcPr marL="4564" marR="4564" marT="4564" marB="0" anchor="ctr">
                    <a:lnL>
                      <a:noFill/>
                    </a:lnL>
                    <a:lnR>
                      <a:noFill/>
                    </a:lnR>
                    <a:lnT>
                      <a:noFill/>
                    </a:lnT>
                    <a:lnB>
                      <a:noFill/>
                    </a:lnB>
                    <a:noFill/>
                  </a:tcPr>
                </a:tc>
                <a:tc>
                  <a:txBody>
                    <a:bodyPr/>
                    <a:lstStyle/>
                    <a:p>
                      <a:pPr algn="r" fontAlgn="b"/>
                      <a:r>
                        <a:rPr lang="sv-SE" sz="900" b="0" i="0" u="none" strike="noStrike">
                          <a:solidFill>
                            <a:srgbClr val="000000"/>
                          </a:solidFill>
                          <a:effectLst/>
                          <a:latin typeface="+mj-lt"/>
                        </a:rPr>
                        <a:t>1,99</a:t>
                      </a:r>
                    </a:p>
                  </a:txBody>
                  <a:tcPr marL="4564" marR="4564" marT="4564" marB="0" anchor="ctr">
                    <a:lnL>
                      <a:noFill/>
                    </a:lnL>
                    <a:lnR>
                      <a:noFill/>
                    </a:lnR>
                    <a:lnT>
                      <a:noFill/>
                    </a:lnT>
                    <a:lnB>
                      <a:noFill/>
                    </a:lnB>
                    <a:noFill/>
                  </a:tcPr>
                </a:tc>
                <a:tc>
                  <a:txBody>
                    <a:bodyPr/>
                    <a:lstStyle/>
                    <a:p>
                      <a:pPr algn="r" fontAlgn="b"/>
                      <a:r>
                        <a:rPr lang="sv-SE" sz="900" b="0" i="0" u="none" strike="noStrike">
                          <a:solidFill>
                            <a:srgbClr val="000000"/>
                          </a:solidFill>
                          <a:effectLst/>
                          <a:latin typeface="+mj-lt"/>
                        </a:rPr>
                        <a:t>4,09</a:t>
                      </a:r>
                    </a:p>
                  </a:txBody>
                  <a:tcPr marL="4564" marR="4564" marT="4564" marB="0" anchor="ctr">
                    <a:lnL>
                      <a:noFill/>
                    </a:lnL>
                    <a:lnR>
                      <a:noFill/>
                    </a:lnR>
                    <a:lnT>
                      <a:noFill/>
                    </a:lnT>
                    <a:lnB>
                      <a:noFill/>
                    </a:lnB>
                    <a:noFill/>
                  </a:tcPr>
                </a:tc>
                <a:tc>
                  <a:txBody>
                    <a:bodyPr/>
                    <a:lstStyle/>
                    <a:p>
                      <a:pPr algn="r" fontAlgn="b"/>
                      <a:r>
                        <a:rPr lang="sv-SE" sz="900" b="1" i="0" u="none" strike="noStrike" dirty="0">
                          <a:solidFill>
                            <a:srgbClr val="000000"/>
                          </a:solidFill>
                          <a:effectLst/>
                          <a:latin typeface="+mj-lt"/>
                        </a:rPr>
                        <a:t>42,18</a:t>
                      </a:r>
                    </a:p>
                  </a:txBody>
                  <a:tcPr marL="4564" marR="4564" marT="4564" marB="0" anchor="ctr">
                    <a:lnL>
                      <a:noFill/>
                    </a:lnL>
                    <a:lnR>
                      <a:noFill/>
                    </a:lnR>
                    <a:lnT>
                      <a:noFill/>
                    </a:lnT>
                    <a:lnB>
                      <a:noFill/>
                    </a:lnB>
                    <a:noFill/>
                  </a:tcPr>
                </a:tc>
                <a:extLst>
                  <a:ext uri="{0D108BD9-81ED-4DB2-BD59-A6C34878D82A}">
                    <a16:rowId xmlns:a16="http://schemas.microsoft.com/office/drawing/2014/main" val="3681357574"/>
                  </a:ext>
                </a:extLst>
              </a:tr>
              <a:tr h="216000">
                <a:tc>
                  <a:txBody>
                    <a:bodyPr/>
                    <a:lstStyle/>
                    <a:p>
                      <a:pPr algn="l" fontAlgn="b"/>
                      <a:r>
                        <a:rPr lang="sv-SE" sz="900" b="1" i="0" u="none" strike="noStrike">
                          <a:solidFill>
                            <a:srgbClr val="000000"/>
                          </a:solidFill>
                          <a:effectLst/>
                          <a:latin typeface="+mj-lt"/>
                        </a:rPr>
                        <a:t>2022</a:t>
                      </a:r>
                    </a:p>
                  </a:txBody>
                  <a:tcPr marL="4564" marR="4564" marT="4564" marB="0" anchor="ctr">
                    <a:lnL>
                      <a:noFill/>
                    </a:lnL>
                    <a:lnR>
                      <a:noFill/>
                    </a:lnR>
                    <a:lnT>
                      <a:noFill/>
                    </a:lnT>
                    <a:lnB>
                      <a:noFill/>
                    </a:lnB>
                    <a:noFill/>
                  </a:tcPr>
                </a:tc>
                <a:tc>
                  <a:txBody>
                    <a:bodyPr/>
                    <a:lstStyle/>
                    <a:p>
                      <a:pPr algn="r" fontAlgn="b"/>
                      <a:r>
                        <a:rPr lang="sv-SE" sz="900" b="0" i="0" u="none" strike="noStrike">
                          <a:solidFill>
                            <a:srgbClr val="000000"/>
                          </a:solidFill>
                          <a:effectLst/>
                          <a:latin typeface="+mj-lt"/>
                        </a:rPr>
                        <a:t>-11,53</a:t>
                      </a:r>
                    </a:p>
                  </a:txBody>
                  <a:tcPr marL="4564" marR="4564" marT="4564" marB="0" anchor="ctr">
                    <a:lnL>
                      <a:noFill/>
                    </a:lnL>
                    <a:lnR>
                      <a:noFill/>
                    </a:lnR>
                    <a:lnT>
                      <a:noFill/>
                    </a:lnT>
                    <a:lnB>
                      <a:noFill/>
                    </a:lnB>
                    <a:noFill/>
                  </a:tcPr>
                </a:tc>
                <a:tc>
                  <a:txBody>
                    <a:bodyPr/>
                    <a:lstStyle/>
                    <a:p>
                      <a:pPr algn="r" fontAlgn="b"/>
                      <a:r>
                        <a:rPr lang="sv-SE" sz="900" b="0" i="0" u="none" strike="noStrike">
                          <a:solidFill>
                            <a:srgbClr val="000000"/>
                          </a:solidFill>
                          <a:effectLst/>
                          <a:latin typeface="+mj-lt"/>
                        </a:rPr>
                        <a:t>-6,95</a:t>
                      </a:r>
                    </a:p>
                  </a:txBody>
                  <a:tcPr marL="4564" marR="4564" marT="4564" marB="0" anchor="ctr">
                    <a:lnL>
                      <a:noFill/>
                    </a:lnL>
                    <a:lnR>
                      <a:noFill/>
                    </a:lnR>
                    <a:lnT>
                      <a:noFill/>
                    </a:lnT>
                    <a:lnB>
                      <a:noFill/>
                    </a:lnB>
                    <a:noFill/>
                  </a:tcPr>
                </a:tc>
                <a:tc>
                  <a:txBody>
                    <a:bodyPr/>
                    <a:lstStyle/>
                    <a:p>
                      <a:pPr algn="r" fontAlgn="b"/>
                      <a:r>
                        <a:rPr lang="sv-SE" sz="900" b="0" i="0" u="none" strike="noStrike" dirty="0">
                          <a:solidFill>
                            <a:srgbClr val="000000"/>
                          </a:solidFill>
                          <a:effectLst/>
                          <a:latin typeface="+mj-lt"/>
                        </a:rPr>
                        <a:t>3,32</a:t>
                      </a:r>
                    </a:p>
                  </a:txBody>
                  <a:tcPr marL="4564" marR="4564" marT="4564" marB="0" anchor="ctr">
                    <a:lnL>
                      <a:noFill/>
                    </a:lnL>
                    <a:lnR>
                      <a:noFill/>
                    </a:lnR>
                    <a:lnT>
                      <a:noFill/>
                    </a:lnT>
                    <a:lnB>
                      <a:noFill/>
                    </a:lnB>
                    <a:noFill/>
                  </a:tcPr>
                </a:tc>
                <a:tc>
                  <a:txBody>
                    <a:bodyPr/>
                    <a:lstStyle/>
                    <a:p>
                      <a:pPr algn="r" fontAlgn="b"/>
                      <a:r>
                        <a:rPr lang="sv-SE" sz="900" b="0" i="0" u="none" strike="noStrike">
                          <a:solidFill>
                            <a:srgbClr val="000000"/>
                          </a:solidFill>
                          <a:effectLst/>
                          <a:latin typeface="+mj-lt"/>
                        </a:rPr>
                        <a:t>-4,64</a:t>
                      </a:r>
                    </a:p>
                  </a:txBody>
                  <a:tcPr marL="4564" marR="4564" marT="4564" marB="0" anchor="ctr">
                    <a:lnL>
                      <a:noFill/>
                    </a:lnL>
                    <a:lnR>
                      <a:noFill/>
                    </a:lnR>
                    <a:lnT>
                      <a:noFill/>
                    </a:lnT>
                    <a:lnB>
                      <a:noFill/>
                    </a:lnB>
                    <a:noFill/>
                  </a:tcPr>
                </a:tc>
                <a:tc>
                  <a:txBody>
                    <a:bodyPr/>
                    <a:lstStyle/>
                    <a:p>
                      <a:pPr algn="r" fontAlgn="b"/>
                      <a:r>
                        <a:rPr lang="sv-SE" sz="900" b="0" i="0" u="none" strike="noStrike">
                          <a:solidFill>
                            <a:srgbClr val="000000"/>
                          </a:solidFill>
                          <a:effectLst/>
                          <a:latin typeface="+mj-lt"/>
                        </a:rPr>
                        <a:t>-2,53</a:t>
                      </a:r>
                    </a:p>
                  </a:txBody>
                  <a:tcPr marL="4564" marR="4564" marT="4564" marB="0" anchor="ctr">
                    <a:lnL>
                      <a:noFill/>
                    </a:lnL>
                    <a:lnR>
                      <a:noFill/>
                    </a:lnR>
                    <a:lnT>
                      <a:noFill/>
                    </a:lnT>
                    <a:lnB>
                      <a:noFill/>
                    </a:lnB>
                    <a:noFill/>
                  </a:tcPr>
                </a:tc>
                <a:tc>
                  <a:txBody>
                    <a:bodyPr/>
                    <a:lstStyle/>
                    <a:p>
                      <a:pPr algn="r" fontAlgn="b"/>
                      <a:r>
                        <a:rPr lang="sv-SE" sz="900" b="0" i="0" u="none" strike="noStrike" dirty="0">
                          <a:solidFill>
                            <a:srgbClr val="000000"/>
                          </a:solidFill>
                          <a:effectLst/>
                          <a:latin typeface="+mj-lt"/>
                        </a:rPr>
                        <a:t>-14,44</a:t>
                      </a:r>
                    </a:p>
                  </a:txBody>
                  <a:tcPr marL="4564" marR="4564" marT="4564" marB="0" anchor="ctr">
                    <a:lnL>
                      <a:noFill/>
                    </a:lnL>
                    <a:lnR>
                      <a:noFill/>
                    </a:lnR>
                    <a:lnT>
                      <a:noFill/>
                    </a:lnT>
                    <a:lnB>
                      <a:noFill/>
                    </a:lnB>
                    <a:noFill/>
                  </a:tcPr>
                </a:tc>
                <a:tc>
                  <a:txBody>
                    <a:bodyPr/>
                    <a:lstStyle/>
                    <a:p>
                      <a:pPr algn="r" fontAlgn="b"/>
                      <a:r>
                        <a:rPr lang="sv-SE" sz="900" b="0" i="0" u="none" strike="noStrike">
                          <a:solidFill>
                            <a:srgbClr val="000000"/>
                          </a:solidFill>
                          <a:effectLst/>
                          <a:latin typeface="+mj-lt"/>
                        </a:rPr>
                        <a:t>15,14</a:t>
                      </a:r>
                    </a:p>
                  </a:txBody>
                  <a:tcPr marL="4564" marR="4564" marT="4564" marB="0" anchor="ctr">
                    <a:lnL>
                      <a:noFill/>
                    </a:lnL>
                    <a:lnR>
                      <a:noFill/>
                    </a:lnR>
                    <a:lnT>
                      <a:noFill/>
                    </a:lnT>
                    <a:lnB>
                      <a:noFill/>
                    </a:lnB>
                    <a:noFill/>
                  </a:tcPr>
                </a:tc>
                <a:tc>
                  <a:txBody>
                    <a:bodyPr/>
                    <a:lstStyle/>
                    <a:p>
                      <a:pPr algn="r" fontAlgn="b"/>
                      <a:r>
                        <a:rPr lang="sv-SE" sz="900" b="0" i="0" u="none" strike="noStrike" dirty="0">
                          <a:solidFill>
                            <a:srgbClr val="000000"/>
                          </a:solidFill>
                          <a:effectLst/>
                          <a:latin typeface="+mj-lt"/>
                        </a:rPr>
                        <a:t>-7,93</a:t>
                      </a:r>
                    </a:p>
                  </a:txBody>
                  <a:tcPr marL="4564" marR="4564" marT="4564" marB="0" anchor="ctr">
                    <a:lnL>
                      <a:noFill/>
                    </a:lnL>
                    <a:lnR>
                      <a:noFill/>
                    </a:lnR>
                    <a:lnT>
                      <a:noFill/>
                    </a:lnT>
                    <a:lnB>
                      <a:noFill/>
                    </a:lnB>
                    <a:noFill/>
                  </a:tcPr>
                </a:tc>
                <a:tc>
                  <a:txBody>
                    <a:bodyPr/>
                    <a:lstStyle/>
                    <a:p>
                      <a:pPr algn="r" fontAlgn="b"/>
                      <a:r>
                        <a:rPr lang="sv-SE" sz="900" b="0" i="0" u="none" strike="noStrike" dirty="0">
                          <a:solidFill>
                            <a:srgbClr val="000000"/>
                          </a:solidFill>
                          <a:effectLst/>
                          <a:latin typeface="+mj-lt"/>
                        </a:rPr>
                        <a:t>-8,15</a:t>
                      </a:r>
                    </a:p>
                  </a:txBody>
                  <a:tcPr marL="4564" marR="4564" marT="4564" marB="0" anchor="ctr">
                    <a:lnL>
                      <a:noFill/>
                    </a:lnL>
                    <a:lnR>
                      <a:noFill/>
                    </a:lnR>
                    <a:lnT>
                      <a:noFill/>
                    </a:lnT>
                    <a:lnB>
                      <a:noFill/>
                    </a:lnB>
                    <a:noFill/>
                  </a:tcPr>
                </a:tc>
                <a:tc>
                  <a:txBody>
                    <a:bodyPr/>
                    <a:lstStyle/>
                    <a:p>
                      <a:pPr algn="r" fontAlgn="b"/>
                      <a:r>
                        <a:rPr lang="sv-SE" sz="900" b="0" i="0" u="none" strike="noStrike">
                          <a:solidFill>
                            <a:srgbClr val="000000"/>
                          </a:solidFill>
                          <a:effectLst/>
                          <a:latin typeface="+mj-lt"/>
                        </a:rPr>
                        <a:t>5,62</a:t>
                      </a:r>
                    </a:p>
                  </a:txBody>
                  <a:tcPr marL="4564" marR="4564" marT="4564" marB="0" anchor="ctr">
                    <a:lnL>
                      <a:noFill/>
                    </a:lnL>
                    <a:lnR>
                      <a:noFill/>
                    </a:lnR>
                    <a:lnT>
                      <a:noFill/>
                    </a:lnT>
                    <a:lnB>
                      <a:noFill/>
                    </a:lnB>
                    <a:noFill/>
                  </a:tcPr>
                </a:tc>
                <a:tc>
                  <a:txBody>
                    <a:bodyPr/>
                    <a:lstStyle/>
                    <a:p>
                      <a:pPr algn="r" fontAlgn="b"/>
                      <a:r>
                        <a:rPr lang="sv-SE" sz="900" b="0" i="0" u="none" strike="noStrike" dirty="0">
                          <a:solidFill>
                            <a:srgbClr val="000000"/>
                          </a:solidFill>
                          <a:effectLst/>
                          <a:latin typeface="+mj-lt"/>
                        </a:rPr>
                        <a:t>6,01</a:t>
                      </a:r>
                    </a:p>
                  </a:txBody>
                  <a:tcPr marL="4564" marR="4564" marT="4564" marB="0" anchor="ctr">
                    <a:lnL>
                      <a:noFill/>
                    </a:lnL>
                    <a:lnR>
                      <a:noFill/>
                    </a:lnR>
                    <a:lnT>
                      <a:noFill/>
                    </a:lnT>
                    <a:lnB>
                      <a:noFill/>
                    </a:lnB>
                    <a:noFill/>
                  </a:tcPr>
                </a:tc>
                <a:tc>
                  <a:txBody>
                    <a:bodyPr/>
                    <a:lstStyle/>
                    <a:p>
                      <a:pPr algn="r" fontAlgn="b"/>
                      <a:r>
                        <a:rPr lang="sv-SE" sz="900" b="0" i="0" u="none" strike="noStrike">
                          <a:solidFill>
                            <a:srgbClr val="000000"/>
                          </a:solidFill>
                          <a:effectLst/>
                          <a:latin typeface="+mj-lt"/>
                        </a:rPr>
                        <a:t>-1,05</a:t>
                      </a:r>
                    </a:p>
                  </a:txBody>
                  <a:tcPr marL="4564" marR="4564" marT="4564" marB="0" anchor="ctr">
                    <a:lnL>
                      <a:noFill/>
                    </a:lnL>
                    <a:lnR>
                      <a:noFill/>
                    </a:lnR>
                    <a:lnT>
                      <a:noFill/>
                    </a:lnT>
                    <a:lnB>
                      <a:noFill/>
                    </a:lnB>
                    <a:noFill/>
                  </a:tcPr>
                </a:tc>
                <a:tc>
                  <a:txBody>
                    <a:bodyPr/>
                    <a:lstStyle/>
                    <a:p>
                      <a:pPr algn="r" fontAlgn="b"/>
                      <a:r>
                        <a:rPr lang="sv-SE" sz="900" b="1" i="0" u="none" strike="noStrike" dirty="0">
                          <a:solidFill>
                            <a:srgbClr val="000000"/>
                          </a:solidFill>
                          <a:effectLst/>
                          <a:latin typeface="+mj-lt"/>
                        </a:rPr>
                        <a:t>-27,03</a:t>
                      </a:r>
                    </a:p>
                  </a:txBody>
                  <a:tcPr marL="4564" marR="4564" marT="4564" marB="0" anchor="ctr">
                    <a:lnL>
                      <a:noFill/>
                    </a:lnL>
                    <a:lnR>
                      <a:noFill/>
                    </a:lnR>
                    <a:lnT>
                      <a:noFill/>
                    </a:lnT>
                    <a:lnB>
                      <a:noFill/>
                    </a:lnB>
                    <a:noFill/>
                  </a:tcPr>
                </a:tc>
                <a:extLst>
                  <a:ext uri="{0D108BD9-81ED-4DB2-BD59-A6C34878D82A}">
                    <a16:rowId xmlns:a16="http://schemas.microsoft.com/office/drawing/2014/main" val="4048810097"/>
                  </a:ext>
                </a:extLst>
              </a:tr>
              <a:tr h="216000">
                <a:tc>
                  <a:txBody>
                    <a:bodyPr/>
                    <a:lstStyle/>
                    <a:p>
                      <a:pPr algn="l" fontAlgn="b"/>
                      <a:r>
                        <a:rPr lang="sv-SE" sz="900" b="1" i="0" u="none" strike="noStrike">
                          <a:solidFill>
                            <a:srgbClr val="000000"/>
                          </a:solidFill>
                          <a:effectLst/>
                          <a:latin typeface="+mj-lt"/>
                        </a:rPr>
                        <a:t>2023</a:t>
                      </a:r>
                    </a:p>
                  </a:txBody>
                  <a:tcPr marL="4564" marR="4564" marT="4564" marB="0" anchor="ctr">
                    <a:lnL>
                      <a:noFill/>
                    </a:lnL>
                    <a:lnR>
                      <a:noFill/>
                    </a:lnR>
                    <a:lnT>
                      <a:noFill/>
                    </a:lnT>
                    <a:lnB>
                      <a:noFill/>
                    </a:lnB>
                    <a:noFill/>
                  </a:tcPr>
                </a:tc>
                <a:tc>
                  <a:txBody>
                    <a:bodyPr/>
                    <a:lstStyle/>
                    <a:p>
                      <a:pPr algn="r" fontAlgn="b"/>
                      <a:r>
                        <a:rPr lang="sv-SE" sz="900" b="0" i="0" u="none" strike="noStrike">
                          <a:solidFill>
                            <a:srgbClr val="000000"/>
                          </a:solidFill>
                          <a:effectLst/>
                          <a:latin typeface="+mj-lt"/>
                        </a:rPr>
                        <a:t>7,40</a:t>
                      </a:r>
                    </a:p>
                  </a:txBody>
                  <a:tcPr marL="4564" marR="4564" marT="4564" marB="0" anchor="ctr">
                    <a:lnL>
                      <a:noFill/>
                    </a:lnL>
                    <a:lnR>
                      <a:noFill/>
                    </a:lnR>
                    <a:lnT>
                      <a:noFill/>
                    </a:lnT>
                    <a:lnB>
                      <a:noFill/>
                    </a:lnB>
                    <a:noFill/>
                  </a:tcPr>
                </a:tc>
                <a:tc>
                  <a:txBody>
                    <a:bodyPr/>
                    <a:lstStyle/>
                    <a:p>
                      <a:pPr algn="r" fontAlgn="b"/>
                      <a:r>
                        <a:rPr lang="sv-SE" sz="900" b="0" i="0" u="none" strike="noStrike">
                          <a:solidFill>
                            <a:srgbClr val="000000"/>
                          </a:solidFill>
                          <a:effectLst/>
                          <a:latin typeface="+mj-lt"/>
                        </a:rPr>
                        <a:t>-0,98</a:t>
                      </a:r>
                    </a:p>
                  </a:txBody>
                  <a:tcPr marL="4564" marR="4564" marT="4564" marB="0" anchor="ctr">
                    <a:lnL>
                      <a:noFill/>
                    </a:lnL>
                    <a:lnR>
                      <a:noFill/>
                    </a:lnR>
                    <a:lnT>
                      <a:noFill/>
                    </a:lnT>
                    <a:lnB>
                      <a:noFill/>
                    </a:lnB>
                    <a:noFill/>
                  </a:tcPr>
                </a:tc>
                <a:tc>
                  <a:txBody>
                    <a:bodyPr/>
                    <a:lstStyle/>
                    <a:p>
                      <a:pPr algn="r" fontAlgn="b"/>
                      <a:r>
                        <a:rPr lang="sv-SE" sz="900" b="0" i="0" u="none" strike="noStrike">
                          <a:solidFill>
                            <a:srgbClr val="000000"/>
                          </a:solidFill>
                          <a:effectLst/>
                          <a:latin typeface="+mj-lt"/>
                        </a:rPr>
                        <a:t>-0,46</a:t>
                      </a:r>
                    </a:p>
                  </a:txBody>
                  <a:tcPr marL="4564" marR="4564" marT="4564" marB="0" anchor="ctr">
                    <a:lnL>
                      <a:noFill/>
                    </a:lnL>
                    <a:lnR>
                      <a:noFill/>
                    </a:lnR>
                    <a:lnT>
                      <a:noFill/>
                    </a:lnT>
                    <a:lnB>
                      <a:noFill/>
                    </a:lnB>
                    <a:noFill/>
                  </a:tcPr>
                </a:tc>
                <a:tc>
                  <a:txBody>
                    <a:bodyPr/>
                    <a:lstStyle/>
                    <a:p>
                      <a:pPr algn="r" fontAlgn="b"/>
                      <a:r>
                        <a:rPr lang="sv-SE" sz="900" b="0" i="0" u="none" strike="noStrike">
                          <a:solidFill>
                            <a:srgbClr val="000000"/>
                          </a:solidFill>
                          <a:effectLst/>
                          <a:latin typeface="+mj-lt"/>
                        </a:rPr>
                        <a:t>3,00</a:t>
                      </a:r>
                    </a:p>
                  </a:txBody>
                  <a:tcPr marL="4564" marR="4564" marT="4564" marB="0" anchor="ctr">
                    <a:lnL>
                      <a:noFill/>
                    </a:lnL>
                    <a:lnR>
                      <a:noFill/>
                    </a:lnR>
                    <a:lnT>
                      <a:noFill/>
                    </a:lnT>
                    <a:lnB>
                      <a:noFill/>
                    </a:lnB>
                    <a:noFill/>
                  </a:tcPr>
                </a:tc>
                <a:tc>
                  <a:txBody>
                    <a:bodyPr/>
                    <a:lstStyle/>
                    <a:p>
                      <a:pPr algn="r" fontAlgn="b"/>
                      <a:r>
                        <a:rPr lang="sv-SE" sz="900" b="0" i="0" u="none" strike="noStrike">
                          <a:solidFill>
                            <a:srgbClr val="000000"/>
                          </a:solidFill>
                          <a:effectLst/>
                          <a:latin typeface="+mj-lt"/>
                        </a:rPr>
                        <a:t>-1,68</a:t>
                      </a:r>
                    </a:p>
                  </a:txBody>
                  <a:tcPr marL="4564" marR="4564" marT="4564" marB="0" anchor="ctr">
                    <a:lnL>
                      <a:noFill/>
                    </a:lnL>
                    <a:lnR>
                      <a:noFill/>
                    </a:lnR>
                    <a:lnT>
                      <a:noFill/>
                    </a:lnT>
                    <a:lnB>
                      <a:noFill/>
                    </a:lnB>
                    <a:noFill/>
                  </a:tcPr>
                </a:tc>
                <a:tc>
                  <a:txBody>
                    <a:bodyPr/>
                    <a:lstStyle/>
                    <a:p>
                      <a:pPr algn="r" fontAlgn="b"/>
                      <a:r>
                        <a:rPr lang="sv-SE" sz="900" b="0" i="0" u="none" strike="noStrike">
                          <a:solidFill>
                            <a:srgbClr val="000000"/>
                          </a:solidFill>
                          <a:effectLst/>
                          <a:latin typeface="+mj-lt"/>
                        </a:rPr>
                        <a:t>-0,26</a:t>
                      </a:r>
                    </a:p>
                  </a:txBody>
                  <a:tcPr marL="4564" marR="4564" marT="4564" marB="0" anchor="ctr">
                    <a:lnL>
                      <a:noFill/>
                    </a:lnL>
                    <a:lnR>
                      <a:noFill/>
                    </a:lnR>
                    <a:lnT>
                      <a:noFill/>
                    </a:lnT>
                    <a:lnB>
                      <a:noFill/>
                    </a:lnB>
                    <a:noFill/>
                  </a:tcPr>
                </a:tc>
                <a:tc>
                  <a:txBody>
                    <a:bodyPr/>
                    <a:lstStyle/>
                    <a:p>
                      <a:pPr algn="r" fontAlgn="b"/>
                      <a:r>
                        <a:rPr lang="sv-SE" sz="900" b="0" i="0" u="none" strike="noStrike">
                          <a:solidFill>
                            <a:srgbClr val="000000"/>
                          </a:solidFill>
                          <a:effectLst/>
                          <a:latin typeface="+mj-lt"/>
                        </a:rPr>
                        <a:t>-1,82</a:t>
                      </a:r>
                    </a:p>
                  </a:txBody>
                  <a:tcPr marL="4564" marR="4564" marT="4564" marB="0" anchor="ctr">
                    <a:lnL>
                      <a:noFill/>
                    </a:lnL>
                    <a:lnR>
                      <a:noFill/>
                    </a:lnR>
                    <a:lnT>
                      <a:noFill/>
                    </a:lnT>
                    <a:lnB>
                      <a:noFill/>
                    </a:lnB>
                    <a:noFill/>
                  </a:tcPr>
                </a:tc>
                <a:tc>
                  <a:txBody>
                    <a:bodyPr/>
                    <a:lstStyle/>
                    <a:p>
                      <a:pPr algn="r" fontAlgn="b"/>
                      <a:r>
                        <a:rPr lang="sv-SE" sz="900" b="0" i="0" u="none" strike="noStrike">
                          <a:solidFill>
                            <a:srgbClr val="000000"/>
                          </a:solidFill>
                          <a:effectLst/>
                          <a:latin typeface="+mj-lt"/>
                        </a:rPr>
                        <a:t>-2,95</a:t>
                      </a:r>
                    </a:p>
                  </a:txBody>
                  <a:tcPr marL="4564" marR="4564" marT="4564" marB="0" anchor="ctr">
                    <a:lnL>
                      <a:noFill/>
                    </a:lnL>
                    <a:lnR>
                      <a:noFill/>
                    </a:lnR>
                    <a:lnT>
                      <a:noFill/>
                    </a:lnT>
                    <a:lnB>
                      <a:noFill/>
                    </a:lnB>
                    <a:noFill/>
                  </a:tcPr>
                </a:tc>
                <a:tc>
                  <a:txBody>
                    <a:bodyPr/>
                    <a:lstStyle/>
                    <a:p>
                      <a:pPr algn="r" fontAlgn="b"/>
                      <a:r>
                        <a:rPr lang="sv-SE" sz="900" b="0" i="0" u="none" strike="noStrike">
                          <a:solidFill>
                            <a:srgbClr val="000000"/>
                          </a:solidFill>
                          <a:effectLst/>
                          <a:latin typeface="+mj-lt"/>
                        </a:rPr>
                        <a:t>-3,69</a:t>
                      </a:r>
                    </a:p>
                  </a:txBody>
                  <a:tcPr marL="4564" marR="4564" marT="4564" marB="0" anchor="ctr">
                    <a:lnL>
                      <a:noFill/>
                    </a:lnL>
                    <a:lnR>
                      <a:noFill/>
                    </a:lnR>
                    <a:lnT>
                      <a:noFill/>
                    </a:lnT>
                    <a:lnB>
                      <a:noFill/>
                    </a:lnB>
                    <a:noFill/>
                  </a:tcPr>
                </a:tc>
                <a:tc>
                  <a:txBody>
                    <a:bodyPr/>
                    <a:lstStyle/>
                    <a:p>
                      <a:pPr algn="r" fontAlgn="b"/>
                      <a:r>
                        <a:rPr lang="sv-SE" sz="900" b="0" i="0" u="none" strike="noStrike">
                          <a:solidFill>
                            <a:srgbClr val="000000"/>
                          </a:solidFill>
                          <a:effectLst/>
                          <a:latin typeface="+mj-lt"/>
                        </a:rPr>
                        <a:t>-1,47</a:t>
                      </a:r>
                    </a:p>
                  </a:txBody>
                  <a:tcPr marL="4564" marR="4564" marT="4564" marB="0" anchor="ctr">
                    <a:lnL>
                      <a:noFill/>
                    </a:lnL>
                    <a:lnR>
                      <a:noFill/>
                    </a:lnR>
                    <a:lnT>
                      <a:noFill/>
                    </a:lnT>
                    <a:lnB>
                      <a:noFill/>
                    </a:lnB>
                    <a:noFill/>
                  </a:tcPr>
                </a:tc>
                <a:tc>
                  <a:txBody>
                    <a:bodyPr/>
                    <a:lstStyle/>
                    <a:p>
                      <a:pPr algn="r" fontAlgn="b"/>
                      <a:r>
                        <a:rPr lang="sv-SE" sz="900" b="0" i="0" u="none" strike="noStrike">
                          <a:solidFill>
                            <a:srgbClr val="000000"/>
                          </a:solidFill>
                          <a:effectLst/>
                          <a:latin typeface="+mj-lt"/>
                        </a:rPr>
                        <a:t>8,76</a:t>
                      </a:r>
                    </a:p>
                  </a:txBody>
                  <a:tcPr marL="4564" marR="4564" marT="4564" marB="0" anchor="ctr">
                    <a:lnL>
                      <a:noFill/>
                    </a:lnL>
                    <a:lnR>
                      <a:noFill/>
                    </a:lnR>
                    <a:lnT>
                      <a:noFill/>
                    </a:lnT>
                    <a:lnB>
                      <a:noFill/>
                    </a:lnB>
                    <a:noFill/>
                  </a:tcPr>
                </a:tc>
                <a:tc>
                  <a:txBody>
                    <a:bodyPr/>
                    <a:lstStyle/>
                    <a:p>
                      <a:pPr algn="r" fontAlgn="b"/>
                      <a:r>
                        <a:rPr lang="sv-SE" sz="900" b="0" i="0" u="none" strike="noStrike">
                          <a:solidFill>
                            <a:srgbClr val="000000"/>
                          </a:solidFill>
                          <a:effectLst/>
                          <a:latin typeface="+mj-lt"/>
                        </a:rPr>
                        <a:t>9,40</a:t>
                      </a:r>
                    </a:p>
                  </a:txBody>
                  <a:tcPr marL="4564" marR="4564" marT="4564" marB="0" anchor="ctr">
                    <a:lnL>
                      <a:noFill/>
                    </a:lnL>
                    <a:lnR>
                      <a:noFill/>
                    </a:lnR>
                    <a:lnT>
                      <a:noFill/>
                    </a:lnT>
                    <a:lnB>
                      <a:noFill/>
                    </a:lnB>
                    <a:noFill/>
                  </a:tcPr>
                </a:tc>
                <a:tc>
                  <a:txBody>
                    <a:bodyPr/>
                    <a:lstStyle/>
                    <a:p>
                      <a:pPr algn="r" fontAlgn="b"/>
                      <a:r>
                        <a:rPr lang="sv-SE" sz="900" b="1" i="0" u="none" strike="noStrike" dirty="0">
                          <a:solidFill>
                            <a:srgbClr val="000000"/>
                          </a:solidFill>
                          <a:effectLst/>
                          <a:latin typeface="+mj-lt"/>
                        </a:rPr>
                        <a:t>15,04</a:t>
                      </a:r>
                    </a:p>
                  </a:txBody>
                  <a:tcPr marL="4564" marR="4564" marT="4564" marB="0" anchor="ctr">
                    <a:lnL>
                      <a:noFill/>
                    </a:lnL>
                    <a:lnR>
                      <a:noFill/>
                    </a:lnR>
                    <a:lnT>
                      <a:noFill/>
                    </a:lnT>
                    <a:lnB>
                      <a:noFill/>
                    </a:lnB>
                    <a:noFill/>
                  </a:tcPr>
                </a:tc>
                <a:extLst>
                  <a:ext uri="{0D108BD9-81ED-4DB2-BD59-A6C34878D82A}">
                    <a16:rowId xmlns:a16="http://schemas.microsoft.com/office/drawing/2014/main" val="2712464378"/>
                  </a:ext>
                </a:extLst>
              </a:tr>
              <a:tr h="216000">
                <a:tc>
                  <a:txBody>
                    <a:bodyPr/>
                    <a:lstStyle/>
                    <a:p>
                      <a:pPr algn="l" fontAlgn="b"/>
                      <a:r>
                        <a:rPr lang="sv-SE" sz="900" b="1" i="0" u="none" strike="noStrike">
                          <a:solidFill>
                            <a:srgbClr val="000000"/>
                          </a:solidFill>
                          <a:effectLst/>
                          <a:latin typeface="+mj-lt"/>
                        </a:rPr>
                        <a:t>2024</a:t>
                      </a:r>
                    </a:p>
                  </a:txBody>
                  <a:tcPr marL="4564" marR="4564" marT="4564" marB="0" anchor="ctr">
                    <a:lnL>
                      <a:noFill/>
                    </a:lnL>
                    <a:lnR>
                      <a:noFill/>
                    </a:lnR>
                    <a:lnT>
                      <a:noFill/>
                    </a:lnT>
                    <a:lnB>
                      <a:noFill/>
                    </a:lnB>
                    <a:noFill/>
                  </a:tcPr>
                </a:tc>
                <a:tc>
                  <a:txBody>
                    <a:bodyPr/>
                    <a:lstStyle/>
                    <a:p>
                      <a:pPr algn="r" fontAlgn="b"/>
                      <a:r>
                        <a:rPr lang="sv-SE" sz="900" b="0" i="0" u="none" strike="noStrike">
                          <a:solidFill>
                            <a:srgbClr val="000000"/>
                          </a:solidFill>
                          <a:effectLst/>
                          <a:latin typeface="+mj-lt"/>
                        </a:rPr>
                        <a:t>-1,31</a:t>
                      </a:r>
                    </a:p>
                  </a:txBody>
                  <a:tcPr marL="4564" marR="4564" marT="4564" marB="0" anchor="ctr">
                    <a:lnL>
                      <a:noFill/>
                    </a:lnL>
                    <a:lnR>
                      <a:noFill/>
                    </a:lnR>
                    <a:lnT>
                      <a:noFill/>
                    </a:lnT>
                    <a:lnB>
                      <a:noFill/>
                    </a:lnB>
                    <a:noFill/>
                  </a:tcPr>
                </a:tc>
                <a:tc>
                  <a:txBody>
                    <a:bodyPr/>
                    <a:lstStyle/>
                    <a:p>
                      <a:pPr algn="r" fontAlgn="b"/>
                      <a:r>
                        <a:rPr lang="sv-SE" sz="900" b="0" i="0" u="none" strike="noStrike" dirty="0">
                          <a:solidFill>
                            <a:srgbClr val="000000"/>
                          </a:solidFill>
                          <a:effectLst/>
                          <a:latin typeface="+mj-lt"/>
                        </a:rPr>
                        <a:t>2,70</a:t>
                      </a:r>
                    </a:p>
                  </a:txBody>
                  <a:tcPr marL="4564" marR="4564" marT="4564" marB="0" anchor="ctr">
                    <a:lnL>
                      <a:noFill/>
                    </a:lnL>
                    <a:lnR>
                      <a:noFill/>
                    </a:lnR>
                    <a:lnT>
                      <a:noFill/>
                    </a:lnT>
                    <a:lnB>
                      <a:noFill/>
                    </a:lnB>
                    <a:noFill/>
                  </a:tcPr>
                </a:tc>
                <a:tc>
                  <a:txBody>
                    <a:bodyPr/>
                    <a:lstStyle/>
                    <a:p>
                      <a:pPr algn="r" fontAlgn="b"/>
                      <a:r>
                        <a:rPr lang="sv-SE" sz="900" b="0" i="0" u="none" strike="noStrike" dirty="0">
                          <a:solidFill>
                            <a:srgbClr val="000000"/>
                          </a:solidFill>
                          <a:effectLst/>
                          <a:latin typeface="+mj-lt"/>
                        </a:rPr>
                        <a:t>5,60</a:t>
                      </a:r>
                    </a:p>
                  </a:txBody>
                  <a:tcPr marL="4564" marR="4564" marT="4564" marB="0" anchor="ctr">
                    <a:lnL>
                      <a:noFill/>
                    </a:lnL>
                    <a:lnR>
                      <a:noFill/>
                    </a:lnR>
                    <a:lnT>
                      <a:noFill/>
                    </a:lnT>
                    <a:lnB>
                      <a:noFill/>
                    </a:lnB>
                    <a:noFill/>
                  </a:tcPr>
                </a:tc>
                <a:tc>
                  <a:txBody>
                    <a:bodyPr/>
                    <a:lstStyle/>
                    <a:p>
                      <a:pPr algn="r" fontAlgn="b"/>
                      <a:r>
                        <a:rPr lang="sv-SE" sz="900" b="0" i="0" u="none" strike="noStrike">
                          <a:solidFill>
                            <a:srgbClr val="000000"/>
                          </a:solidFill>
                          <a:effectLst/>
                          <a:latin typeface="+mj-lt"/>
                        </a:rPr>
                        <a:t>2,12</a:t>
                      </a:r>
                    </a:p>
                  </a:txBody>
                  <a:tcPr marL="4564" marR="4564" marT="4564" marB="0" anchor="ctr">
                    <a:lnL>
                      <a:noFill/>
                    </a:lnL>
                    <a:lnR>
                      <a:noFill/>
                    </a:lnR>
                    <a:lnT>
                      <a:noFill/>
                    </a:lnT>
                    <a:lnB>
                      <a:noFill/>
                    </a:lnB>
                    <a:noFill/>
                  </a:tcPr>
                </a:tc>
                <a:tc>
                  <a:txBody>
                    <a:bodyPr/>
                    <a:lstStyle/>
                    <a:p>
                      <a:pPr algn="r" fontAlgn="b"/>
                      <a:r>
                        <a:rPr lang="sv-SE" sz="900" b="0" i="0" u="none" strike="noStrike">
                          <a:solidFill>
                            <a:srgbClr val="000000"/>
                          </a:solidFill>
                          <a:effectLst/>
                          <a:latin typeface="+mj-lt"/>
                        </a:rPr>
                        <a:t>3,70</a:t>
                      </a:r>
                    </a:p>
                  </a:txBody>
                  <a:tcPr marL="4564" marR="4564" marT="4564" marB="0" anchor="ctr">
                    <a:lnL>
                      <a:noFill/>
                    </a:lnL>
                    <a:lnR>
                      <a:noFill/>
                    </a:lnR>
                    <a:lnT>
                      <a:noFill/>
                    </a:lnT>
                    <a:lnB>
                      <a:noFill/>
                    </a:lnB>
                    <a:noFill/>
                  </a:tcPr>
                </a:tc>
                <a:tc>
                  <a:txBody>
                    <a:bodyPr/>
                    <a:lstStyle/>
                    <a:p>
                      <a:pPr algn="r" fontAlgn="b"/>
                      <a:r>
                        <a:rPr lang="sv-SE" sz="900" b="0" i="0" u="none" strike="noStrike">
                          <a:solidFill>
                            <a:srgbClr val="000000"/>
                          </a:solidFill>
                          <a:effectLst/>
                          <a:latin typeface="+mj-lt"/>
                        </a:rPr>
                        <a:t>0,21</a:t>
                      </a:r>
                    </a:p>
                  </a:txBody>
                  <a:tcPr marL="4564" marR="4564" marT="4564" marB="0" anchor="ctr">
                    <a:lnL>
                      <a:noFill/>
                    </a:lnL>
                    <a:lnR>
                      <a:noFill/>
                    </a:lnR>
                    <a:lnT>
                      <a:noFill/>
                    </a:lnT>
                    <a:lnB>
                      <a:noFill/>
                    </a:lnB>
                    <a:noFill/>
                  </a:tcPr>
                </a:tc>
                <a:tc>
                  <a:txBody>
                    <a:bodyPr/>
                    <a:lstStyle/>
                    <a:p>
                      <a:pPr algn="r" fontAlgn="b"/>
                      <a:r>
                        <a:rPr lang="sv-SE" sz="900" b="0" i="0" u="none" strike="noStrike">
                          <a:solidFill>
                            <a:srgbClr val="000000"/>
                          </a:solidFill>
                          <a:effectLst/>
                          <a:latin typeface="+mj-lt"/>
                        </a:rPr>
                        <a:t>0,86</a:t>
                      </a:r>
                    </a:p>
                  </a:txBody>
                  <a:tcPr marL="4564" marR="4564" marT="4564" marB="0" anchor="ctr">
                    <a:lnL>
                      <a:noFill/>
                    </a:lnL>
                    <a:lnR>
                      <a:noFill/>
                    </a:lnR>
                    <a:lnT>
                      <a:noFill/>
                    </a:lnT>
                    <a:lnB>
                      <a:noFill/>
                    </a:lnB>
                    <a:noFill/>
                  </a:tcPr>
                </a:tc>
                <a:tc>
                  <a:txBody>
                    <a:bodyPr/>
                    <a:lstStyle/>
                    <a:p>
                      <a:pPr algn="r" fontAlgn="b"/>
                      <a:r>
                        <a:rPr lang="sv-SE" sz="900" b="0" i="0" u="none" strike="noStrike" dirty="0">
                          <a:solidFill>
                            <a:srgbClr val="000000"/>
                          </a:solidFill>
                          <a:effectLst/>
                          <a:latin typeface="+mj-lt"/>
                        </a:rPr>
                        <a:t>0,66</a:t>
                      </a:r>
                    </a:p>
                  </a:txBody>
                  <a:tcPr marL="4564" marR="4564" marT="4564" marB="0" anchor="ctr">
                    <a:lnL>
                      <a:noFill/>
                    </a:lnL>
                    <a:lnR>
                      <a:noFill/>
                    </a:lnR>
                    <a:lnT>
                      <a:noFill/>
                    </a:lnT>
                    <a:lnB>
                      <a:noFill/>
                    </a:lnB>
                    <a:noFill/>
                  </a:tcPr>
                </a:tc>
                <a:tc>
                  <a:txBody>
                    <a:bodyPr/>
                    <a:lstStyle/>
                    <a:p>
                      <a:pPr algn="r" fontAlgn="b"/>
                      <a:r>
                        <a:rPr lang="sv-SE" sz="900" b="0" i="0" u="none" strike="noStrike">
                          <a:solidFill>
                            <a:srgbClr val="000000"/>
                          </a:solidFill>
                          <a:effectLst/>
                          <a:latin typeface="+mj-lt"/>
                        </a:rPr>
                        <a:t>1,05</a:t>
                      </a:r>
                    </a:p>
                  </a:txBody>
                  <a:tcPr marL="4564" marR="4564" marT="4564" marB="0" anchor="ctr">
                    <a:lnL>
                      <a:noFill/>
                    </a:lnL>
                    <a:lnR>
                      <a:noFill/>
                    </a:lnR>
                    <a:lnT>
                      <a:noFill/>
                    </a:lnT>
                    <a:lnB>
                      <a:noFill/>
                    </a:lnB>
                    <a:noFill/>
                  </a:tcPr>
                </a:tc>
                <a:tc>
                  <a:txBody>
                    <a:bodyPr/>
                    <a:lstStyle/>
                    <a:p>
                      <a:pPr algn="r" fontAlgn="b"/>
                      <a:r>
                        <a:rPr lang="sv-SE" sz="900" b="0" i="0" u="none" strike="noStrike" dirty="0">
                          <a:solidFill>
                            <a:srgbClr val="000000"/>
                          </a:solidFill>
                          <a:effectLst/>
                          <a:latin typeface="+mj-lt"/>
                        </a:rPr>
                        <a:t>-4,87</a:t>
                      </a:r>
                    </a:p>
                  </a:txBody>
                  <a:tcPr marL="4564" marR="4564" marT="4564" marB="0" anchor="ctr">
                    <a:lnL>
                      <a:noFill/>
                    </a:lnL>
                    <a:lnR>
                      <a:noFill/>
                    </a:lnR>
                    <a:lnT>
                      <a:noFill/>
                    </a:lnT>
                    <a:lnB>
                      <a:noFill/>
                    </a:lnB>
                    <a:noFill/>
                  </a:tcPr>
                </a:tc>
                <a:tc>
                  <a:txBody>
                    <a:bodyPr/>
                    <a:lstStyle/>
                    <a:p>
                      <a:pPr algn="r" fontAlgn="b"/>
                      <a:r>
                        <a:rPr lang="sv-SE" sz="900" b="0" i="0" u="none" strike="noStrike">
                          <a:solidFill>
                            <a:srgbClr val="000000"/>
                          </a:solidFill>
                          <a:effectLst/>
                          <a:latin typeface="+mj-lt"/>
                        </a:rPr>
                        <a:t>0,07</a:t>
                      </a:r>
                    </a:p>
                  </a:txBody>
                  <a:tcPr marL="4564" marR="4564" marT="4564" marB="0" anchor="ctr">
                    <a:lnL>
                      <a:noFill/>
                    </a:lnL>
                    <a:lnR>
                      <a:noFill/>
                    </a:lnR>
                    <a:lnT>
                      <a:noFill/>
                    </a:lnT>
                    <a:lnB>
                      <a:noFill/>
                    </a:lnB>
                    <a:noFill/>
                  </a:tcPr>
                </a:tc>
                <a:tc>
                  <a:txBody>
                    <a:bodyPr/>
                    <a:lstStyle/>
                    <a:p>
                      <a:pPr algn="r" fontAlgn="b"/>
                      <a:r>
                        <a:rPr lang="sv-SE" sz="900" b="0" i="0" u="none" strike="noStrike">
                          <a:solidFill>
                            <a:srgbClr val="000000"/>
                          </a:solidFill>
                          <a:effectLst/>
                          <a:latin typeface="+mj-lt"/>
                        </a:rPr>
                        <a:t>0,24</a:t>
                      </a:r>
                    </a:p>
                  </a:txBody>
                  <a:tcPr marL="4564" marR="4564" marT="4564" marB="0" anchor="ctr">
                    <a:lnL>
                      <a:noFill/>
                    </a:lnL>
                    <a:lnR>
                      <a:noFill/>
                    </a:lnR>
                    <a:lnT>
                      <a:noFill/>
                    </a:lnT>
                    <a:lnB>
                      <a:noFill/>
                    </a:lnB>
                    <a:noFill/>
                  </a:tcPr>
                </a:tc>
                <a:tc>
                  <a:txBody>
                    <a:bodyPr/>
                    <a:lstStyle/>
                    <a:p>
                      <a:pPr algn="r" fontAlgn="b"/>
                      <a:r>
                        <a:rPr lang="sv-SE" sz="900" b="1" i="0" u="none" strike="noStrike" dirty="0">
                          <a:solidFill>
                            <a:srgbClr val="000000"/>
                          </a:solidFill>
                          <a:effectLst/>
                          <a:latin typeface="+mj-lt"/>
                        </a:rPr>
                        <a:t>11,21</a:t>
                      </a:r>
                    </a:p>
                  </a:txBody>
                  <a:tcPr marL="4564" marR="4564" marT="4564" marB="0" anchor="ctr">
                    <a:lnL>
                      <a:noFill/>
                    </a:lnL>
                    <a:lnR>
                      <a:noFill/>
                    </a:lnR>
                    <a:lnT>
                      <a:noFill/>
                    </a:lnT>
                    <a:lnB>
                      <a:noFill/>
                    </a:lnB>
                    <a:noFill/>
                  </a:tcPr>
                </a:tc>
                <a:extLst>
                  <a:ext uri="{0D108BD9-81ED-4DB2-BD59-A6C34878D82A}">
                    <a16:rowId xmlns:a16="http://schemas.microsoft.com/office/drawing/2014/main" val="1045711899"/>
                  </a:ext>
                </a:extLst>
              </a:tr>
              <a:tr h="216000">
                <a:tc>
                  <a:txBody>
                    <a:bodyPr/>
                    <a:lstStyle/>
                    <a:p>
                      <a:pPr algn="l" fontAlgn="b"/>
                      <a:r>
                        <a:rPr lang="sv-SE" sz="900" b="1" i="0" u="none" strike="noStrike">
                          <a:solidFill>
                            <a:srgbClr val="000000"/>
                          </a:solidFill>
                          <a:effectLst/>
                          <a:latin typeface="+mj-lt"/>
                        </a:rPr>
                        <a:t>2025</a:t>
                      </a:r>
                    </a:p>
                  </a:txBody>
                  <a:tcPr marL="4564" marR="4564" marT="4564" marB="0" anchor="ctr">
                    <a:lnL>
                      <a:noFill/>
                    </a:lnL>
                    <a:lnR>
                      <a:noFill/>
                    </a:lnR>
                    <a:lnT>
                      <a:noFill/>
                    </a:lnT>
                    <a:lnB>
                      <a:noFill/>
                    </a:lnB>
                    <a:noFill/>
                  </a:tcPr>
                </a:tc>
                <a:tc>
                  <a:txBody>
                    <a:bodyPr/>
                    <a:lstStyle/>
                    <a:p>
                      <a:pPr algn="r" fontAlgn="b"/>
                      <a:r>
                        <a:rPr lang="sv-SE" sz="900" b="0" i="0" u="none" strike="noStrike">
                          <a:solidFill>
                            <a:srgbClr val="000000"/>
                          </a:solidFill>
                          <a:effectLst/>
                          <a:latin typeface="+mj-lt"/>
                        </a:rPr>
                        <a:t>6,71</a:t>
                      </a:r>
                    </a:p>
                  </a:txBody>
                  <a:tcPr marL="4564" marR="4564" marT="4564" marB="0" anchor="ctr">
                    <a:lnL>
                      <a:noFill/>
                    </a:lnL>
                    <a:lnR>
                      <a:noFill/>
                    </a:lnR>
                    <a:lnT>
                      <a:noFill/>
                    </a:lnT>
                    <a:lnB>
                      <a:noFill/>
                    </a:lnB>
                    <a:noFill/>
                  </a:tcPr>
                </a:tc>
                <a:tc>
                  <a:txBody>
                    <a:bodyPr/>
                    <a:lstStyle/>
                    <a:p>
                      <a:pPr algn="r" fontAlgn="b"/>
                      <a:r>
                        <a:rPr lang="sv-SE" sz="900" b="0" i="0" u="none" strike="noStrike" dirty="0">
                          <a:solidFill>
                            <a:srgbClr val="000000"/>
                          </a:solidFill>
                          <a:effectLst/>
                          <a:latin typeface="+mj-lt"/>
                        </a:rPr>
                        <a:t>-2,42</a:t>
                      </a:r>
                    </a:p>
                  </a:txBody>
                  <a:tcPr marL="4564" marR="4564" marT="4564" marB="0" anchor="ctr">
                    <a:lnL>
                      <a:noFill/>
                    </a:lnL>
                    <a:lnR>
                      <a:noFill/>
                    </a:lnR>
                    <a:lnT>
                      <a:noFill/>
                    </a:lnT>
                    <a:lnB>
                      <a:noFill/>
                    </a:lnB>
                    <a:noFill/>
                  </a:tcPr>
                </a:tc>
                <a:tc>
                  <a:txBody>
                    <a:bodyPr/>
                    <a:lstStyle/>
                    <a:p>
                      <a:pPr algn="r" fontAlgn="b"/>
                      <a:r>
                        <a:rPr lang="sv-SE" sz="900" b="0" i="0" u="none" strike="noStrike" dirty="0">
                          <a:solidFill>
                            <a:srgbClr val="000000"/>
                          </a:solidFill>
                          <a:effectLst/>
                          <a:latin typeface="+mj-lt"/>
                        </a:rPr>
                        <a:t>-8,46</a:t>
                      </a:r>
                    </a:p>
                  </a:txBody>
                  <a:tcPr marL="4564" marR="4564" marT="4564" marB="0" anchor="ctr">
                    <a:lnL>
                      <a:noFill/>
                    </a:lnL>
                    <a:lnR>
                      <a:noFill/>
                    </a:lnR>
                    <a:lnT>
                      <a:noFill/>
                    </a:lnT>
                    <a:lnB>
                      <a:noFill/>
                    </a:lnB>
                    <a:noFill/>
                  </a:tcPr>
                </a:tc>
                <a:tc>
                  <a:txBody>
                    <a:bodyPr/>
                    <a:lstStyle/>
                    <a:p>
                      <a:pPr algn="r" fontAlgn="b"/>
                      <a:r>
                        <a:rPr lang="sv-SE" sz="900" b="0" i="0" u="none" strike="noStrike" dirty="0">
                          <a:solidFill>
                            <a:srgbClr val="000000"/>
                          </a:solidFill>
                          <a:effectLst/>
                          <a:latin typeface="+mj-lt"/>
                        </a:rPr>
                        <a:t>-1,67</a:t>
                      </a:r>
                    </a:p>
                  </a:txBody>
                  <a:tcPr marL="4564" marR="4564" marT="4564" marB="0" anchor="ctr">
                    <a:lnL>
                      <a:noFill/>
                    </a:lnL>
                    <a:lnR>
                      <a:noFill/>
                    </a:lnR>
                    <a:lnT>
                      <a:noFill/>
                    </a:lnT>
                    <a:lnB>
                      <a:noFill/>
                    </a:lnB>
                    <a:noFill/>
                  </a:tcPr>
                </a:tc>
                <a:tc>
                  <a:txBody>
                    <a:bodyPr/>
                    <a:lstStyle/>
                    <a:p>
                      <a:pPr algn="r" fontAlgn="b"/>
                      <a:r>
                        <a:rPr lang="sv-SE" sz="900" b="0" i="0" u="none" strike="noStrike" dirty="0">
                          <a:solidFill>
                            <a:schemeClr val="tx1"/>
                          </a:solidFill>
                          <a:effectLst/>
                          <a:latin typeface="+mj-lt"/>
                        </a:rPr>
                        <a:t>2,45</a:t>
                      </a:r>
                    </a:p>
                  </a:txBody>
                  <a:tcPr marL="4564" marR="4564" marT="4564" marB="0" anchor="ctr">
                    <a:lnL>
                      <a:noFill/>
                    </a:lnL>
                    <a:lnR>
                      <a:noFill/>
                    </a:lnR>
                    <a:lnT>
                      <a:noFill/>
                    </a:lnT>
                    <a:lnB>
                      <a:noFill/>
                    </a:lnB>
                    <a:noFill/>
                  </a:tcPr>
                </a:tc>
                <a:tc>
                  <a:txBody>
                    <a:bodyPr/>
                    <a:lstStyle/>
                    <a:p>
                      <a:pPr algn="r" fontAlgn="b"/>
                      <a:r>
                        <a:rPr lang="sv-SE" sz="900" b="0" i="0" u="none" strike="noStrike" dirty="0">
                          <a:solidFill>
                            <a:schemeClr val="tx1"/>
                          </a:solidFill>
                          <a:effectLst/>
                          <a:latin typeface="+mj-lt"/>
                        </a:rPr>
                        <a:t>1,03</a:t>
                      </a:r>
                    </a:p>
                  </a:txBody>
                  <a:tcPr marL="4564" marR="4564" marT="4564" marB="0" anchor="ctr">
                    <a:lnL>
                      <a:noFill/>
                    </a:lnL>
                    <a:lnR>
                      <a:noFill/>
                    </a:lnR>
                    <a:lnT>
                      <a:noFill/>
                    </a:lnT>
                    <a:lnB>
                      <a:noFill/>
                    </a:lnB>
                    <a:noFill/>
                  </a:tcPr>
                </a:tc>
                <a:tc>
                  <a:txBody>
                    <a:bodyPr/>
                    <a:lstStyle/>
                    <a:p>
                      <a:pPr algn="r" fontAlgn="b"/>
                      <a:endParaRPr lang="sv-SE" sz="900" b="0" i="0" u="none" strike="noStrike" dirty="0">
                        <a:solidFill>
                          <a:srgbClr val="000000"/>
                        </a:solidFill>
                        <a:effectLst/>
                        <a:latin typeface="+mj-lt"/>
                      </a:endParaRPr>
                    </a:p>
                  </a:txBody>
                  <a:tcPr marL="4564" marR="4564" marT="4564" marB="0" anchor="ctr">
                    <a:lnL>
                      <a:noFill/>
                    </a:lnL>
                    <a:lnR>
                      <a:noFill/>
                    </a:lnR>
                    <a:lnT>
                      <a:noFill/>
                    </a:lnT>
                    <a:lnB>
                      <a:noFill/>
                    </a:lnB>
                    <a:noFill/>
                  </a:tcPr>
                </a:tc>
                <a:tc>
                  <a:txBody>
                    <a:bodyPr/>
                    <a:lstStyle/>
                    <a:p>
                      <a:pPr algn="r" fontAlgn="b"/>
                      <a:endParaRPr lang="sv-SE" sz="900" b="0" i="0" u="none" strike="noStrike" dirty="0">
                        <a:solidFill>
                          <a:srgbClr val="000000"/>
                        </a:solidFill>
                        <a:effectLst/>
                        <a:latin typeface="+mj-lt"/>
                      </a:endParaRPr>
                    </a:p>
                  </a:txBody>
                  <a:tcPr marL="4564" marR="4564" marT="4564" marB="0" anchor="ctr">
                    <a:lnL>
                      <a:noFill/>
                    </a:lnL>
                    <a:lnR>
                      <a:noFill/>
                    </a:lnR>
                    <a:lnT>
                      <a:noFill/>
                    </a:lnT>
                    <a:lnB>
                      <a:noFill/>
                    </a:lnB>
                    <a:noFill/>
                  </a:tcPr>
                </a:tc>
                <a:tc>
                  <a:txBody>
                    <a:bodyPr/>
                    <a:lstStyle/>
                    <a:p>
                      <a:pPr algn="r" fontAlgn="b"/>
                      <a:endParaRPr lang="sv-SE" sz="900" b="0" i="0" u="none" strike="noStrike" dirty="0">
                        <a:solidFill>
                          <a:srgbClr val="000000"/>
                        </a:solidFill>
                        <a:effectLst/>
                        <a:latin typeface="+mj-lt"/>
                      </a:endParaRPr>
                    </a:p>
                  </a:txBody>
                  <a:tcPr marL="4564" marR="4564" marT="4564" marB="0" anchor="ctr">
                    <a:lnL>
                      <a:noFill/>
                    </a:lnL>
                    <a:lnR>
                      <a:noFill/>
                    </a:lnR>
                    <a:lnT>
                      <a:noFill/>
                    </a:lnT>
                    <a:lnB>
                      <a:noFill/>
                    </a:lnB>
                    <a:noFill/>
                  </a:tcPr>
                </a:tc>
                <a:tc>
                  <a:txBody>
                    <a:bodyPr/>
                    <a:lstStyle/>
                    <a:p>
                      <a:pPr algn="r" fontAlgn="b"/>
                      <a:endParaRPr lang="sv-SE" sz="900" b="0" i="0" u="none" strike="noStrike" dirty="0">
                        <a:solidFill>
                          <a:srgbClr val="000000"/>
                        </a:solidFill>
                        <a:effectLst/>
                        <a:latin typeface="+mj-lt"/>
                      </a:endParaRPr>
                    </a:p>
                  </a:txBody>
                  <a:tcPr marL="4564" marR="4564" marT="4564" marB="0" anchor="ctr">
                    <a:lnL>
                      <a:noFill/>
                    </a:lnL>
                    <a:lnR>
                      <a:noFill/>
                    </a:lnR>
                    <a:lnT>
                      <a:noFill/>
                    </a:lnT>
                    <a:lnB>
                      <a:noFill/>
                    </a:lnB>
                    <a:noFill/>
                  </a:tcPr>
                </a:tc>
                <a:tc>
                  <a:txBody>
                    <a:bodyPr/>
                    <a:lstStyle/>
                    <a:p>
                      <a:pPr algn="r" fontAlgn="b"/>
                      <a:endParaRPr lang="sv-SE" sz="900" b="0" i="0" u="none" strike="noStrike" dirty="0">
                        <a:solidFill>
                          <a:srgbClr val="000000"/>
                        </a:solidFill>
                        <a:effectLst/>
                        <a:latin typeface="+mj-lt"/>
                      </a:endParaRPr>
                    </a:p>
                  </a:txBody>
                  <a:tcPr marL="4564" marR="4564" marT="4564" marB="0" anchor="ctr">
                    <a:lnL>
                      <a:noFill/>
                    </a:lnL>
                    <a:lnR>
                      <a:noFill/>
                    </a:lnR>
                    <a:lnT>
                      <a:noFill/>
                    </a:lnT>
                    <a:lnB>
                      <a:noFill/>
                    </a:lnB>
                    <a:noFill/>
                  </a:tcPr>
                </a:tc>
                <a:tc>
                  <a:txBody>
                    <a:bodyPr/>
                    <a:lstStyle/>
                    <a:p>
                      <a:pPr algn="r" fontAlgn="b"/>
                      <a:endParaRPr lang="sv-SE" sz="900" b="0" i="0" u="none" strike="noStrike" dirty="0">
                        <a:solidFill>
                          <a:srgbClr val="000000"/>
                        </a:solidFill>
                        <a:effectLst/>
                        <a:latin typeface="+mj-lt"/>
                      </a:endParaRPr>
                    </a:p>
                  </a:txBody>
                  <a:tcPr marL="4564" marR="4564" marT="4564" marB="0" anchor="ctr">
                    <a:lnL>
                      <a:noFill/>
                    </a:lnL>
                    <a:lnR>
                      <a:noFill/>
                    </a:lnR>
                    <a:lnT>
                      <a:noFill/>
                    </a:lnT>
                    <a:lnB>
                      <a:noFill/>
                    </a:lnB>
                    <a:noFill/>
                  </a:tcPr>
                </a:tc>
                <a:tc>
                  <a:txBody>
                    <a:bodyPr/>
                    <a:lstStyle/>
                    <a:p>
                      <a:pPr algn="r" fontAlgn="b"/>
                      <a:r>
                        <a:rPr lang="sv-SE" sz="900" b="1" i="0" u="none" strike="noStrike" dirty="0">
                          <a:solidFill>
                            <a:srgbClr val="000000"/>
                          </a:solidFill>
                          <a:effectLst/>
                          <a:latin typeface="+mj-lt"/>
                        </a:rPr>
                        <a:t>-2,98</a:t>
                      </a:r>
                    </a:p>
                  </a:txBody>
                  <a:tcPr marL="4564" marR="4564" marT="4564" marB="0" anchor="ctr">
                    <a:lnL>
                      <a:noFill/>
                    </a:lnL>
                    <a:lnR>
                      <a:noFill/>
                    </a:lnR>
                    <a:lnT>
                      <a:noFill/>
                    </a:lnT>
                    <a:lnB>
                      <a:noFill/>
                    </a:lnB>
                    <a:noFill/>
                  </a:tcPr>
                </a:tc>
                <a:extLst>
                  <a:ext uri="{0D108BD9-81ED-4DB2-BD59-A6C34878D82A}">
                    <a16:rowId xmlns:a16="http://schemas.microsoft.com/office/drawing/2014/main" val="4193552987"/>
                  </a:ext>
                </a:extLst>
              </a:tr>
            </a:tbl>
          </a:graphicData>
        </a:graphic>
      </p:graphicFrame>
      <p:graphicFrame>
        <p:nvGraphicFramePr>
          <p:cNvPr id="7" name="Chart 6">
            <a:extLst>
              <a:ext uri="{FF2B5EF4-FFF2-40B4-BE49-F238E27FC236}">
                <a16:creationId xmlns:a16="http://schemas.microsoft.com/office/drawing/2014/main" id="{D4256C35-8D48-0DDB-7B51-4077C6C61072}"/>
              </a:ext>
            </a:extLst>
          </p:cNvPr>
          <p:cNvGraphicFramePr>
            <a:graphicFrameLocks/>
          </p:cNvGraphicFramePr>
          <p:nvPr>
            <p:extLst>
              <p:ext uri="{D42A27DB-BD31-4B8C-83A1-F6EECF244321}">
                <p14:modId xmlns:p14="http://schemas.microsoft.com/office/powerpoint/2010/main" val="390203671"/>
              </p:ext>
            </p:extLst>
          </p:nvPr>
        </p:nvGraphicFramePr>
        <p:xfrm>
          <a:off x="2767316" y="5214006"/>
          <a:ext cx="4146354" cy="1997985"/>
        </p:xfrm>
        <a:graphic>
          <a:graphicData uri="http://schemas.openxmlformats.org/drawingml/2006/chart">
            <c:chart xmlns:c="http://schemas.openxmlformats.org/drawingml/2006/chart" xmlns:r="http://schemas.openxmlformats.org/officeDocument/2006/relationships" r:id="rId9"/>
          </a:graphicData>
        </a:graphic>
      </p:graphicFrame>
    </p:spTree>
    <p:extLst>
      <p:ext uri="{BB962C8B-B14F-4D97-AF65-F5344CB8AC3E}">
        <p14:creationId xmlns:p14="http://schemas.microsoft.com/office/powerpoint/2010/main" val="232074158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1f808a89-586e-4e5e-8313-f9fb466ad143" xsi:nil="true"/>
    <lcf76f155ced4ddcb4097134ff3c332f xmlns="d2a71294-f8f3-4813-ad55-531dd3131834">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78A4451AC43D84CA66E6FC717E3F9A3" ma:contentTypeVersion="15" ma:contentTypeDescription="Create a new document." ma:contentTypeScope="" ma:versionID="cbd94751757d4bf2c6dd4c29cb38d45e">
  <xsd:schema xmlns:xsd="http://www.w3.org/2001/XMLSchema" xmlns:xs="http://www.w3.org/2001/XMLSchema" xmlns:p="http://schemas.microsoft.com/office/2006/metadata/properties" xmlns:ns2="d2a71294-f8f3-4813-ad55-531dd3131834" xmlns:ns3="1f808a89-586e-4e5e-8313-f9fb466ad143" targetNamespace="http://schemas.microsoft.com/office/2006/metadata/properties" ma:root="true" ma:fieldsID="125dea073a8688ced6fc0142a508ccbc" ns2:_="" ns3:_="">
    <xsd:import namespace="d2a71294-f8f3-4813-ad55-531dd3131834"/>
    <xsd:import namespace="1f808a89-586e-4e5e-8313-f9fb466ad143"/>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DateTaken" minOccurs="0"/>
                <xsd:element ref="ns2:MediaServiceGenerationTime" minOccurs="0"/>
                <xsd:element ref="ns2:MediaServiceEventHashCode" minOccurs="0"/>
                <xsd:element ref="ns2:MediaServiceOCR" minOccurs="0"/>
                <xsd:element ref="ns2:MediaLengthInSeconds" minOccurs="0"/>
                <xsd:element ref="ns2:MediaServiceLocation"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2a71294-f8f3-4813-ad55-531dd3131834"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2a5e8c93-3f22-45d1-b592-b4ce8f060ce8"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dexed="true" ma:internalName="MediaServiceLocation" ma:readOnly="true">
      <xsd:simpleType>
        <xsd:restriction base="dms:Text"/>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f808a89-586e-4e5e-8313-f9fb466ad143"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62014bcd-a2f6-47a7-9fd5-db67e4027170}" ma:internalName="TaxCatchAll" ma:showField="CatchAllData" ma:web="1f808a89-586e-4e5e-8313-f9fb466ad143">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B53D34F-1B84-46F4-964C-30AC84D23811}">
  <ds:schemaRefs>
    <ds:schemaRef ds:uri="http://schemas.microsoft.com/sharepoint/v3/contenttype/forms"/>
  </ds:schemaRefs>
</ds:datastoreItem>
</file>

<file path=customXml/itemProps2.xml><?xml version="1.0" encoding="utf-8"?>
<ds:datastoreItem xmlns:ds="http://schemas.openxmlformats.org/officeDocument/2006/customXml" ds:itemID="{EBDC6381-7671-418F-80DC-4D675585FAC3}">
  <ds:schemaRefs>
    <ds:schemaRef ds:uri="http://schemas.microsoft.com/office/2006/documentManagement/types"/>
    <ds:schemaRef ds:uri="http://purl.org/dc/terms/"/>
    <ds:schemaRef ds:uri="http://schemas.microsoft.com/office/2006/metadata/properties"/>
    <ds:schemaRef ds:uri="http://purl.org/dc/elements/1.1/"/>
    <ds:schemaRef ds:uri="http://schemas.openxmlformats.org/package/2006/metadata/core-properties"/>
    <ds:schemaRef ds:uri="http://schemas.microsoft.com/office/infopath/2007/PartnerControls"/>
    <ds:schemaRef ds:uri="1f808a89-586e-4e5e-8313-f9fb466ad143"/>
    <ds:schemaRef ds:uri="d2a71294-f8f3-4813-ad55-531dd3131834"/>
    <ds:schemaRef ds:uri="http://www.w3.org/XML/1998/namespace"/>
    <ds:schemaRef ds:uri="http://purl.org/dc/dcmitype/"/>
  </ds:schemaRefs>
</ds:datastoreItem>
</file>

<file path=customXml/itemProps3.xml><?xml version="1.0" encoding="utf-8"?>
<ds:datastoreItem xmlns:ds="http://schemas.openxmlformats.org/officeDocument/2006/customXml" ds:itemID="{6A92C837-A152-416D-A6DC-21FD0F6C610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2a71294-f8f3-4813-ad55-531dd3131834"/>
    <ds:schemaRef ds:uri="1f808a89-586e-4e5e-8313-f9fb466ad1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12574</TotalTime>
  <Words>1798</Words>
  <Application>Microsoft Office PowerPoint</Application>
  <PresentationFormat>A4 Paper (210x297 mm)</PresentationFormat>
  <Paragraphs>490</Paragraphs>
  <Slides>4</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Links</vt:lpstr>
      </vt:variant>
      <vt:variant>
        <vt:i4>1</vt:i4>
      </vt:variant>
      <vt:variant>
        <vt:lpstr>Slide Titles</vt:lpstr>
      </vt:variant>
      <vt:variant>
        <vt:i4>4</vt:i4>
      </vt:variant>
    </vt:vector>
  </HeadingPairs>
  <TitlesOfParts>
    <vt:vector size="12" baseType="lpstr">
      <vt:lpstr>Aptos</vt:lpstr>
      <vt:lpstr>Aptos Display</vt:lpstr>
      <vt:lpstr>Arial</vt:lpstr>
      <vt:lpstr>Calibri</vt:lpstr>
      <vt:lpstr>Lab Grotesque</vt:lpstr>
      <vt:lpstr>Verdana</vt:lpstr>
      <vt:lpstr>Office Theme</vt:lpstr>
      <vt:lpstr>https://atleim.sharepoint.com/sites/Datapipeline/Delade%20dokument/General/Mallar,%20månads-rapport%20och%20brev/Humle%20månadsrapport%20excel.xlsx!Sverige%20fördelning!%5bHumle%20månadsrapport%20excel.xlsx%5dSverige%20fördelning%20Chart%205</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Frédérique Arnheim</dc:creator>
  <cp:lastModifiedBy>Frédérique Arnheim</cp:lastModifiedBy>
  <cp:revision>20</cp:revision>
  <dcterms:created xsi:type="dcterms:W3CDTF">2024-04-03T15:55:16Z</dcterms:created>
  <dcterms:modified xsi:type="dcterms:W3CDTF">2025-07-03T12:29:10Z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0x010100B78A4451AC43D84CA66E6FC717E3F9A3</vt:lpwstr>
  </property>
</Properties>
</file>